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gif" ContentType="video/unknown"/>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960" r:id="rId1"/>
  </p:sldMasterIdLst>
  <p:notesMasterIdLst>
    <p:notesMasterId r:id="rId55"/>
  </p:notesMasterIdLst>
  <p:handoutMasterIdLst>
    <p:handoutMasterId r:id="rId56"/>
  </p:handoutMasterIdLst>
  <p:sldIdLst>
    <p:sldId id="256" r:id="rId2"/>
    <p:sldId id="257" r:id="rId3"/>
    <p:sldId id="263" r:id="rId4"/>
    <p:sldId id="290" r:id="rId5"/>
    <p:sldId id="264" r:id="rId6"/>
    <p:sldId id="301" r:id="rId7"/>
    <p:sldId id="302" r:id="rId8"/>
    <p:sldId id="303" r:id="rId9"/>
    <p:sldId id="258" r:id="rId10"/>
    <p:sldId id="265" r:id="rId11"/>
    <p:sldId id="266" r:id="rId12"/>
    <p:sldId id="267" r:id="rId13"/>
    <p:sldId id="259" r:id="rId14"/>
    <p:sldId id="268" r:id="rId15"/>
    <p:sldId id="271" r:id="rId16"/>
    <p:sldId id="289" r:id="rId17"/>
    <p:sldId id="304" r:id="rId18"/>
    <p:sldId id="315" r:id="rId19"/>
    <p:sldId id="275" r:id="rId20"/>
    <p:sldId id="277" r:id="rId21"/>
    <p:sldId id="278" r:id="rId22"/>
    <p:sldId id="269" r:id="rId23"/>
    <p:sldId id="279" r:id="rId24"/>
    <p:sldId id="280" r:id="rId25"/>
    <p:sldId id="270" r:id="rId26"/>
    <p:sldId id="316" r:id="rId27"/>
    <p:sldId id="282" r:id="rId28"/>
    <p:sldId id="293" r:id="rId29"/>
    <p:sldId id="294" r:id="rId30"/>
    <p:sldId id="295" r:id="rId31"/>
    <p:sldId id="291" r:id="rId32"/>
    <p:sldId id="296" r:id="rId33"/>
    <p:sldId id="297" r:id="rId34"/>
    <p:sldId id="292" r:id="rId35"/>
    <p:sldId id="298" r:id="rId36"/>
    <p:sldId id="299" r:id="rId37"/>
    <p:sldId id="300" r:id="rId38"/>
    <p:sldId id="260" r:id="rId39"/>
    <p:sldId id="286" r:id="rId40"/>
    <p:sldId id="312" r:id="rId41"/>
    <p:sldId id="313" r:id="rId42"/>
    <p:sldId id="314" r:id="rId43"/>
    <p:sldId id="287" r:id="rId44"/>
    <p:sldId id="307" r:id="rId45"/>
    <p:sldId id="308" r:id="rId46"/>
    <p:sldId id="309" r:id="rId47"/>
    <p:sldId id="310" r:id="rId48"/>
    <p:sldId id="311" r:id="rId49"/>
    <p:sldId id="288" r:id="rId50"/>
    <p:sldId id="261" r:id="rId51"/>
    <p:sldId id="305" r:id="rId52"/>
    <p:sldId id="276" r:id="rId53"/>
    <p:sldId id="262" r:id="rId5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34" autoAdjust="0"/>
    <p:restoredTop sz="89942" autoAdjust="0"/>
  </p:normalViewPr>
  <p:slideViewPr>
    <p:cSldViewPr snapToGrid="0" snapToObjects="1">
      <p:cViewPr>
        <p:scale>
          <a:sx n="121" d="100"/>
          <a:sy n="121" d="100"/>
        </p:scale>
        <p:origin x="-2040" y="-40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handoutMaster" Target="handoutMasters/handoutMaster1.xml"/><Relationship Id="rId57" Type="http://schemas.openxmlformats.org/officeDocument/2006/relationships/printerSettings" Target="printerSettings/printerSettings1.bin"/><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62EC539-6B4B-DD4C-A557-CF58309E36E5}" type="datetimeFigureOut">
              <a:rPr lang="en-US" smtClean="0"/>
              <a:t>8/7/14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EA077F3-6DC0-154B-8DE1-8B63802DBF40}" type="slidenum">
              <a:rPr lang="en-US" smtClean="0"/>
              <a:t>‹#›</a:t>
            </a:fld>
            <a:endParaRPr lang="en-US"/>
          </a:p>
        </p:txBody>
      </p:sp>
    </p:spTree>
    <p:extLst>
      <p:ext uri="{BB962C8B-B14F-4D97-AF65-F5344CB8AC3E}">
        <p14:creationId xmlns:p14="http://schemas.microsoft.com/office/powerpoint/2010/main" val="339418852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4E38AC6-CA35-5941-8A14-8DD31A930A11}" type="datetimeFigureOut">
              <a:rPr lang="en-US" smtClean="0"/>
              <a:t>8/7/14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B47CE3F-95C3-B844-A5A5-05022B5D5935}" type="slidenum">
              <a:rPr lang="en-US" smtClean="0"/>
              <a:t>‹#›</a:t>
            </a:fld>
            <a:endParaRPr lang="en-US"/>
          </a:p>
        </p:txBody>
      </p:sp>
    </p:spTree>
    <p:extLst>
      <p:ext uri="{BB962C8B-B14F-4D97-AF65-F5344CB8AC3E}">
        <p14:creationId xmlns:p14="http://schemas.microsoft.com/office/powerpoint/2010/main" val="2217830195"/>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Welcome</a:t>
            </a:r>
            <a:endParaRPr lang="en-US" dirty="0"/>
          </a:p>
        </p:txBody>
      </p:sp>
      <p:sp>
        <p:nvSpPr>
          <p:cNvPr id="4" name="Slide Number Placeholder 3"/>
          <p:cNvSpPr>
            <a:spLocks noGrp="1"/>
          </p:cNvSpPr>
          <p:nvPr>
            <p:ph type="sldNum" sz="quarter" idx="10"/>
          </p:nvPr>
        </p:nvSpPr>
        <p:spPr/>
        <p:txBody>
          <a:bodyPr/>
          <a:lstStyle/>
          <a:p>
            <a:fld id="{4B47CE3F-95C3-B844-A5A5-05022B5D5935}" type="slidenum">
              <a:rPr lang="en-US" smtClean="0"/>
              <a:t>1</a:t>
            </a:fld>
            <a:endParaRPr lang="en-US"/>
          </a:p>
        </p:txBody>
      </p:sp>
    </p:spTree>
    <p:extLst>
      <p:ext uri="{BB962C8B-B14F-4D97-AF65-F5344CB8AC3E}">
        <p14:creationId xmlns:p14="http://schemas.microsoft.com/office/powerpoint/2010/main" val="28322914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a:t>
            </a:r>
            <a:r>
              <a:rPr lang="en-US" baseline="0" dirty="0" smtClean="0"/>
              <a:t> goal in addition to analysis and visualization is to enable researchers with effective tools to take advantage of this great amount of data</a:t>
            </a:r>
          </a:p>
          <a:p>
            <a:r>
              <a:rPr lang="en-US" baseline="0" dirty="0" smtClean="0"/>
              <a:t>--Some currently popular tools, such as </a:t>
            </a:r>
            <a:r>
              <a:rPr lang="en-US" baseline="0" dirty="0" err="1" smtClean="0"/>
              <a:t>ImageJ</a:t>
            </a:r>
            <a:r>
              <a:rPr lang="en-US" baseline="0" dirty="0" smtClean="0"/>
              <a:t>, are meant to be multipurpose and may not have all of the functionality desired for particular types of analysis and visualization. They may also be sources of performance </a:t>
            </a:r>
            <a:r>
              <a:rPr lang="en-US" baseline="0" dirty="0" err="1" smtClean="0"/>
              <a:t>bottlencks</a:t>
            </a:r>
            <a:endParaRPr lang="en-US" baseline="0" dirty="0" smtClean="0"/>
          </a:p>
          <a:p>
            <a:r>
              <a:rPr lang="en-US" baseline="0" dirty="0" smtClean="0"/>
              <a:t>--Our results with demonstrate the effectiveness of Diderot, a new parallel domain-specific language developed chiefly by members of our CS department</a:t>
            </a:r>
          </a:p>
          <a:p>
            <a:r>
              <a:rPr lang="en-US" baseline="0" dirty="0" smtClean="0"/>
              <a:t>--Additionally, we hope to make available an open-source version of a command-line file reader of the CZI format in which the image data is initially written, with the hope that it may be extended to support conversions to multiple file formats</a:t>
            </a:r>
            <a:endParaRPr lang="en-US" dirty="0"/>
          </a:p>
        </p:txBody>
      </p:sp>
      <p:sp>
        <p:nvSpPr>
          <p:cNvPr id="4" name="Slide Number Placeholder 3"/>
          <p:cNvSpPr>
            <a:spLocks noGrp="1"/>
          </p:cNvSpPr>
          <p:nvPr>
            <p:ph type="sldNum" sz="quarter" idx="10"/>
          </p:nvPr>
        </p:nvSpPr>
        <p:spPr/>
        <p:txBody>
          <a:bodyPr/>
          <a:lstStyle/>
          <a:p>
            <a:fld id="{4B47CE3F-95C3-B844-A5A5-05022B5D5935}" type="slidenum">
              <a:rPr lang="en-US" smtClean="0"/>
              <a:t>11</a:t>
            </a:fld>
            <a:endParaRPr lang="en-US"/>
          </a:p>
        </p:txBody>
      </p:sp>
    </p:spTree>
    <p:extLst>
      <p:ext uri="{BB962C8B-B14F-4D97-AF65-F5344CB8AC3E}">
        <p14:creationId xmlns:p14="http://schemas.microsoft.com/office/powerpoint/2010/main" val="36403889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are focusing primarily</a:t>
            </a:r>
            <a:r>
              <a:rPr lang="en-US" baseline="0" dirty="0" smtClean="0"/>
              <a:t> on early neurological development in </a:t>
            </a:r>
            <a:r>
              <a:rPr lang="en-US" baseline="0" dirty="0" err="1" smtClean="0"/>
              <a:t>zebrafish</a:t>
            </a:r>
            <a:r>
              <a:rPr lang="en-US" baseline="0" dirty="0" smtClean="0"/>
              <a:t> embryos, which are considered ideal organisms due to their size, optically clear membranes, and relatively few neurons (~100,000)</a:t>
            </a:r>
          </a:p>
          <a:p>
            <a:r>
              <a:rPr lang="en-US" baseline="0" dirty="0" smtClean="0"/>
              <a:t>--Neurological development depends on cell migration, and we’re focusing in particular on the migratory pathways of so-called pioneer facial </a:t>
            </a:r>
            <a:r>
              <a:rPr lang="en-US" baseline="0" dirty="0" err="1" smtClean="0"/>
              <a:t>branchiomotor</a:t>
            </a:r>
            <a:r>
              <a:rPr lang="en-US" baseline="0" dirty="0" smtClean="0"/>
              <a:t> neurons (FBMNs), which were recently discovered to emerge first from the </a:t>
            </a:r>
            <a:r>
              <a:rPr lang="en-US" baseline="0" dirty="0" err="1" smtClean="0"/>
              <a:t>zebrafish</a:t>
            </a:r>
            <a:r>
              <a:rPr lang="en-US" baseline="0" dirty="0" smtClean="0"/>
              <a:t> hindbrain in order to migrate</a:t>
            </a:r>
          </a:p>
          <a:p>
            <a:r>
              <a:rPr lang="en-US" baseline="0" dirty="0" smtClean="0"/>
              <a:t>--We have two questions about this migration process to try to answer, and two methods by which to attempt to do so</a:t>
            </a:r>
          </a:p>
          <a:p>
            <a:r>
              <a:rPr lang="en-US" baseline="0" dirty="0" smtClean="0"/>
              <a:t>   (where neurons are going in space? And how to get useful anatomical context?)</a:t>
            </a:r>
            <a:endParaRPr lang="en-US" dirty="0" smtClean="0"/>
          </a:p>
        </p:txBody>
      </p:sp>
      <p:sp>
        <p:nvSpPr>
          <p:cNvPr id="4" name="Slide Number Placeholder 3"/>
          <p:cNvSpPr>
            <a:spLocks noGrp="1"/>
          </p:cNvSpPr>
          <p:nvPr>
            <p:ph type="sldNum" sz="quarter" idx="10"/>
          </p:nvPr>
        </p:nvSpPr>
        <p:spPr/>
        <p:txBody>
          <a:bodyPr/>
          <a:lstStyle/>
          <a:p>
            <a:fld id="{4B47CE3F-95C3-B844-A5A5-05022B5D5935}" type="slidenum">
              <a:rPr lang="en-US" smtClean="0"/>
              <a:t>12</a:t>
            </a:fld>
            <a:endParaRPr lang="en-US"/>
          </a:p>
        </p:txBody>
      </p:sp>
    </p:spTree>
    <p:extLst>
      <p:ext uri="{BB962C8B-B14F-4D97-AF65-F5344CB8AC3E}">
        <p14:creationId xmlns:p14="http://schemas.microsoft.com/office/powerpoint/2010/main" val="3640388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--Put</a:t>
            </a:r>
            <a:r>
              <a:rPr lang="en-US" baseline="0" dirty="0" smtClean="0"/>
              <a:t> simply, particle tracking aims to determine the motion of particles through time, often using adjacent time steps for analysis</a:t>
            </a:r>
          </a:p>
          <a:p>
            <a:r>
              <a:rPr lang="en-US" baseline="0" dirty="0" smtClean="0"/>
              <a:t>--There are various methods, including cross-correlation, deterministic methods, and Bayesian methods</a:t>
            </a:r>
            <a:endParaRPr lang="en-US" dirty="0" smtClean="0"/>
          </a:p>
          <a:p>
            <a:endParaRPr lang="en-US" dirty="0" smtClean="0"/>
          </a:p>
          <a:p>
            <a:r>
              <a:rPr lang="en-US" baseline="0" dirty="0" smtClean="0"/>
              <a:t>Other deterministic methods suggest separating segmentation and tracking steps. Goal is to minimize cost function</a:t>
            </a:r>
          </a:p>
          <a:p>
            <a:r>
              <a:rPr lang="en-US" baseline="0" dirty="0" smtClean="0"/>
              <a:t>Bayesian methods are concerned with state-space and modeling objects using state vectors, making predictions and updating the predictive model</a:t>
            </a:r>
          </a:p>
          <a:p>
            <a:endParaRPr lang="en-US" baseline="0" dirty="0" smtClean="0"/>
          </a:p>
          <a:p>
            <a:endParaRPr lang="en-US" baseline="0" dirty="0" smtClean="0"/>
          </a:p>
          <a:p>
            <a:r>
              <a:rPr lang="en-US" baseline="0" dirty="0" smtClean="0"/>
              <a:t>Why </a:t>
            </a:r>
            <a:r>
              <a:rPr lang="en-US" baseline="0" dirty="0" err="1" smtClean="0"/>
              <a:t>xcorr</a:t>
            </a:r>
            <a:r>
              <a:rPr lang="en-US" baseline="0" dirty="0" smtClean="0"/>
              <a:t>?</a:t>
            </a:r>
          </a:p>
          <a:p>
            <a:r>
              <a:rPr lang="en-US" baseline="0" dirty="0" smtClean="0"/>
              <a:t>A</a:t>
            </a:r>
            <a:r>
              <a:rPr lang="en-US" baseline="0" dirty="0" smtClean="0"/>
              <a:t>: we wanted to evaluate the simplest thing first to see how much more effort is needed on the tracking—that’s the scope of the work</a:t>
            </a:r>
            <a:endParaRPr lang="en-US" dirty="0"/>
          </a:p>
        </p:txBody>
      </p:sp>
      <p:sp>
        <p:nvSpPr>
          <p:cNvPr id="4" name="Slide Number Placeholder 3"/>
          <p:cNvSpPr>
            <a:spLocks noGrp="1"/>
          </p:cNvSpPr>
          <p:nvPr>
            <p:ph type="sldNum" sz="quarter" idx="10"/>
          </p:nvPr>
        </p:nvSpPr>
        <p:spPr/>
        <p:txBody>
          <a:bodyPr/>
          <a:lstStyle/>
          <a:p>
            <a:fld id="{4B47CE3F-95C3-B844-A5A5-05022B5D5935}" type="slidenum">
              <a:rPr lang="en-US" smtClean="0"/>
              <a:t>14</a:t>
            </a:fld>
            <a:endParaRPr lang="en-US"/>
          </a:p>
        </p:txBody>
      </p:sp>
    </p:spTree>
    <p:extLst>
      <p:ext uri="{BB962C8B-B14F-4D97-AF65-F5344CB8AC3E}">
        <p14:creationId xmlns:p14="http://schemas.microsoft.com/office/powerpoint/2010/main" val="36403889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--Cross-correlation</a:t>
            </a:r>
            <a:r>
              <a:rPr lang="en-US" baseline="0" dirty="0" smtClean="0"/>
              <a:t> functions by analyzing adjacent time points by using a template particle and moving it around in space, computing a dot product between the target image and template at each position, and then determining where the dot product was maximized, using the estimated position of the frame at time “t” as a starting point</a:t>
            </a:r>
            <a:endParaRPr lang="en-US" dirty="0"/>
          </a:p>
        </p:txBody>
      </p:sp>
      <p:sp>
        <p:nvSpPr>
          <p:cNvPr id="4" name="Slide Number Placeholder 3"/>
          <p:cNvSpPr>
            <a:spLocks noGrp="1"/>
          </p:cNvSpPr>
          <p:nvPr>
            <p:ph type="sldNum" sz="quarter" idx="10"/>
          </p:nvPr>
        </p:nvSpPr>
        <p:spPr/>
        <p:txBody>
          <a:bodyPr/>
          <a:lstStyle/>
          <a:p>
            <a:fld id="{4B47CE3F-95C3-B844-A5A5-05022B5D5935}" type="slidenum">
              <a:rPr lang="en-US" smtClean="0"/>
              <a:t>15</a:t>
            </a:fld>
            <a:endParaRPr lang="en-US"/>
          </a:p>
        </p:txBody>
      </p:sp>
    </p:spTree>
    <p:extLst>
      <p:ext uri="{BB962C8B-B14F-4D97-AF65-F5344CB8AC3E}">
        <p14:creationId xmlns:p14="http://schemas.microsoft.com/office/powerpoint/2010/main" val="36403889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theoretical basis for the computation</a:t>
            </a:r>
          </a:p>
          <a:p>
            <a:r>
              <a:rPr lang="en-US" dirty="0" smtClean="0"/>
              <a:t>--The essential goal is to minimize chi-squared,</a:t>
            </a:r>
            <a:r>
              <a:rPr lang="en-US" baseline="0" dirty="0" smtClean="0"/>
              <a:t> the least-squares fit function. For simplicity, we ignore the weight function W, but it may be used to factor in how sharply particles are defined in the data.</a:t>
            </a:r>
            <a:endParaRPr lang="en-US" dirty="0"/>
          </a:p>
        </p:txBody>
      </p:sp>
      <p:sp>
        <p:nvSpPr>
          <p:cNvPr id="4" name="Slide Number Placeholder 3"/>
          <p:cNvSpPr>
            <a:spLocks noGrp="1"/>
          </p:cNvSpPr>
          <p:nvPr>
            <p:ph type="sldNum" sz="quarter" idx="10"/>
          </p:nvPr>
        </p:nvSpPr>
        <p:spPr/>
        <p:txBody>
          <a:bodyPr/>
          <a:lstStyle/>
          <a:p>
            <a:fld id="{4B47CE3F-95C3-B844-A5A5-05022B5D5935}" type="slidenum">
              <a:rPr lang="en-US" smtClean="0"/>
              <a:t>16</a:t>
            </a:fld>
            <a:endParaRPr lang="en-US"/>
          </a:p>
        </p:txBody>
      </p:sp>
    </p:spTree>
    <p:extLst>
      <p:ext uri="{BB962C8B-B14F-4D97-AF65-F5344CB8AC3E}">
        <p14:creationId xmlns:p14="http://schemas.microsoft.com/office/powerpoint/2010/main" val="36403889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minimize chi-squared, we seek to maximize the value of the image “I” convolved with the template image “</a:t>
            </a:r>
            <a:r>
              <a:rPr lang="en-US" dirty="0" err="1" smtClean="0"/>
              <a:t>Ip</a:t>
            </a:r>
            <a:r>
              <a:rPr lang="en-US" dirty="0" smtClean="0"/>
              <a:t>”, which ideally</a:t>
            </a:r>
            <a:r>
              <a:rPr lang="en-US" baseline="0" dirty="0" smtClean="0"/>
              <a:t> is maximum when the template particle aligns most with the position of the particle in the next frame</a:t>
            </a:r>
            <a:endParaRPr lang="en-US" dirty="0"/>
          </a:p>
        </p:txBody>
      </p:sp>
      <p:sp>
        <p:nvSpPr>
          <p:cNvPr id="4" name="Slide Number Placeholder 3"/>
          <p:cNvSpPr>
            <a:spLocks noGrp="1"/>
          </p:cNvSpPr>
          <p:nvPr>
            <p:ph type="sldNum" sz="quarter" idx="10"/>
          </p:nvPr>
        </p:nvSpPr>
        <p:spPr/>
        <p:txBody>
          <a:bodyPr/>
          <a:lstStyle/>
          <a:p>
            <a:fld id="{4B47CE3F-95C3-B844-A5A5-05022B5D5935}" type="slidenum">
              <a:rPr lang="en-US" smtClean="0"/>
              <a:t>17</a:t>
            </a:fld>
            <a:endParaRPr lang="en-US"/>
          </a:p>
        </p:txBody>
      </p:sp>
    </p:spTree>
    <p:extLst>
      <p:ext uri="{BB962C8B-B14F-4D97-AF65-F5344CB8AC3E}">
        <p14:creationId xmlns:p14="http://schemas.microsoft.com/office/powerpoint/2010/main" val="36403889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the details</a:t>
            </a:r>
            <a:r>
              <a:rPr lang="en-US" baseline="0" dirty="0" smtClean="0"/>
              <a:t> of how the computation is performed on our discrete data</a:t>
            </a:r>
          </a:p>
          <a:p>
            <a:r>
              <a:rPr lang="en-US" baseline="0" dirty="0" smtClean="0"/>
              <a:t>--The numerator represents the dot product at given offsets, ox, </a:t>
            </a:r>
            <a:r>
              <a:rPr lang="en-US" baseline="0" dirty="0" err="1" smtClean="0"/>
              <a:t>oy</a:t>
            </a:r>
            <a:r>
              <a:rPr lang="en-US" baseline="0" dirty="0" smtClean="0"/>
              <a:t>, and </a:t>
            </a:r>
            <a:r>
              <a:rPr lang="en-US" baseline="0" dirty="0" err="1" smtClean="0"/>
              <a:t>oz</a:t>
            </a:r>
            <a:r>
              <a:rPr lang="en-US" baseline="0" dirty="0" smtClean="0"/>
              <a:t>, and the denominator serves to normalize the values based on the intensity of the image data in I and </a:t>
            </a:r>
            <a:r>
              <a:rPr lang="en-US" baseline="0" dirty="0" err="1" smtClean="0"/>
              <a:t>Ip</a:t>
            </a:r>
            <a:r>
              <a:rPr lang="en-US" baseline="0" dirty="0" smtClean="0"/>
              <a:t> at those points</a:t>
            </a:r>
            <a:endParaRPr lang="en-US" dirty="0"/>
          </a:p>
        </p:txBody>
      </p:sp>
      <p:sp>
        <p:nvSpPr>
          <p:cNvPr id="4" name="Slide Number Placeholder 3"/>
          <p:cNvSpPr>
            <a:spLocks noGrp="1"/>
          </p:cNvSpPr>
          <p:nvPr>
            <p:ph type="sldNum" sz="quarter" idx="10"/>
          </p:nvPr>
        </p:nvSpPr>
        <p:spPr/>
        <p:txBody>
          <a:bodyPr/>
          <a:lstStyle/>
          <a:p>
            <a:fld id="{4B47CE3F-95C3-B844-A5A5-05022B5D5935}" type="slidenum">
              <a:rPr lang="en-US" smtClean="0"/>
              <a:t>18</a:t>
            </a:fld>
            <a:endParaRPr lang="en-US"/>
          </a:p>
        </p:txBody>
      </p:sp>
    </p:spTree>
    <p:extLst>
      <p:ext uri="{BB962C8B-B14F-4D97-AF65-F5344CB8AC3E}">
        <p14:creationId xmlns:p14="http://schemas.microsoft.com/office/powerpoint/2010/main" val="36403889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make a few departures from the theoretical</a:t>
            </a:r>
            <a:r>
              <a:rPr lang="en-US" baseline="0" dirty="0" smtClean="0"/>
              <a:t> foundation for the sake of practicality—</a:t>
            </a:r>
            <a:r>
              <a:rPr lang="en-US" baseline="0" dirty="0" err="1" smtClean="0"/>
              <a:t>Ip</a:t>
            </a:r>
            <a:r>
              <a:rPr lang="en-US" baseline="0" dirty="0" smtClean="0"/>
              <a:t> is not modeled, but taken to be a region of from frame t containing the cell. This is then used as the ideal particle which is computed with the image data in frame t+1 within sound bound, b, along each axis</a:t>
            </a:r>
            <a:endParaRPr lang="en-US" dirty="0"/>
          </a:p>
        </p:txBody>
      </p:sp>
      <p:sp>
        <p:nvSpPr>
          <p:cNvPr id="4" name="Slide Number Placeholder 3"/>
          <p:cNvSpPr>
            <a:spLocks noGrp="1"/>
          </p:cNvSpPr>
          <p:nvPr>
            <p:ph type="sldNum" sz="quarter" idx="10"/>
          </p:nvPr>
        </p:nvSpPr>
        <p:spPr/>
        <p:txBody>
          <a:bodyPr/>
          <a:lstStyle/>
          <a:p>
            <a:fld id="{4B47CE3F-95C3-B844-A5A5-05022B5D5935}" type="slidenum">
              <a:rPr lang="en-US" smtClean="0"/>
              <a:t>19</a:t>
            </a:fld>
            <a:endParaRPr lang="en-US"/>
          </a:p>
        </p:txBody>
      </p:sp>
    </p:spTree>
    <p:extLst>
      <p:ext uri="{BB962C8B-B14F-4D97-AF65-F5344CB8AC3E}">
        <p14:creationId xmlns:p14="http://schemas.microsoft.com/office/powerpoint/2010/main" val="3640388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code represents the “sliding” of the template</a:t>
            </a:r>
            <a:r>
              <a:rPr lang="en-US" baseline="0" dirty="0" smtClean="0"/>
              <a:t> region around frame t+1, with offsets from the previous frame’s center dictated by ox, </a:t>
            </a:r>
            <a:r>
              <a:rPr lang="en-US" baseline="0" dirty="0" err="1" smtClean="0"/>
              <a:t>oy</a:t>
            </a:r>
            <a:r>
              <a:rPr lang="en-US" baseline="0" dirty="0" smtClean="0"/>
              <a:t>, and </a:t>
            </a:r>
            <a:r>
              <a:rPr lang="en-US" baseline="0" dirty="0" err="1" smtClean="0"/>
              <a:t>oz</a:t>
            </a:r>
            <a:endParaRPr lang="en-US" baseline="0" dirty="0" smtClean="0"/>
          </a:p>
          <a:p>
            <a:r>
              <a:rPr lang="en-US" baseline="0" dirty="0" smtClean="0"/>
              <a:t>--The cross correlation value is computed by the </a:t>
            </a:r>
            <a:r>
              <a:rPr lang="en-US" baseline="0" dirty="0" err="1" smtClean="0"/>
              <a:t>crossCorr</a:t>
            </a:r>
            <a:r>
              <a:rPr lang="en-US" baseline="0" dirty="0" smtClean="0"/>
              <a:t> routine (up next) and the maximum and </a:t>
            </a:r>
            <a:r>
              <a:rPr lang="en-US" baseline="0" dirty="0" err="1" smtClean="0"/>
              <a:t>argmax</a:t>
            </a:r>
            <a:r>
              <a:rPr lang="en-US" baseline="0" dirty="0" smtClean="0"/>
              <a:t> are updated if needed</a:t>
            </a:r>
            <a:endParaRPr lang="en-US" dirty="0"/>
          </a:p>
        </p:txBody>
      </p:sp>
      <p:sp>
        <p:nvSpPr>
          <p:cNvPr id="4" name="Slide Number Placeholder 3"/>
          <p:cNvSpPr>
            <a:spLocks noGrp="1"/>
          </p:cNvSpPr>
          <p:nvPr>
            <p:ph type="sldNum" sz="quarter" idx="10"/>
          </p:nvPr>
        </p:nvSpPr>
        <p:spPr/>
        <p:txBody>
          <a:bodyPr/>
          <a:lstStyle/>
          <a:p>
            <a:fld id="{4B47CE3F-95C3-B844-A5A5-05022B5D5935}" type="slidenum">
              <a:rPr lang="en-US" smtClean="0"/>
              <a:t>20</a:t>
            </a:fld>
            <a:endParaRPr lang="en-US"/>
          </a:p>
        </p:txBody>
      </p:sp>
    </p:spTree>
    <p:extLst>
      <p:ext uri="{BB962C8B-B14F-4D97-AF65-F5344CB8AC3E}">
        <p14:creationId xmlns:p14="http://schemas.microsoft.com/office/powerpoint/2010/main" val="36403889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routine essentially performs pixel by pixel computation within the region specified</a:t>
            </a:r>
            <a:r>
              <a:rPr lang="en-US" baseline="0" dirty="0" smtClean="0"/>
              <a:t> by the value of w, the offset values, and the center point</a:t>
            </a:r>
          </a:p>
          <a:p>
            <a:r>
              <a:rPr lang="en-US" baseline="0" dirty="0" smtClean="0"/>
              <a:t>--In this case, we return a value reflecting cross-correlation between both channels</a:t>
            </a:r>
            <a:endParaRPr lang="en-US" dirty="0"/>
          </a:p>
        </p:txBody>
      </p:sp>
      <p:sp>
        <p:nvSpPr>
          <p:cNvPr id="4" name="Slide Number Placeholder 3"/>
          <p:cNvSpPr>
            <a:spLocks noGrp="1"/>
          </p:cNvSpPr>
          <p:nvPr>
            <p:ph type="sldNum" sz="quarter" idx="10"/>
          </p:nvPr>
        </p:nvSpPr>
        <p:spPr/>
        <p:txBody>
          <a:bodyPr/>
          <a:lstStyle/>
          <a:p>
            <a:fld id="{4B47CE3F-95C3-B844-A5A5-05022B5D5935}" type="slidenum">
              <a:rPr lang="en-US" smtClean="0"/>
              <a:t>21</a:t>
            </a:fld>
            <a:endParaRPr lang="en-US"/>
          </a:p>
        </p:txBody>
      </p:sp>
    </p:spTree>
    <p:extLst>
      <p:ext uri="{BB962C8B-B14F-4D97-AF65-F5344CB8AC3E}">
        <p14:creationId xmlns:p14="http://schemas.microsoft.com/office/powerpoint/2010/main" val="3640388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a:t>
            </a:r>
            <a:r>
              <a:rPr lang="en-US" baseline="0" dirty="0" smtClean="0"/>
              <a:t> basic motivation is that </a:t>
            </a:r>
            <a:r>
              <a:rPr lang="en-US" baseline="0" dirty="0" err="1" smtClean="0"/>
              <a:t>dev</a:t>
            </a:r>
            <a:r>
              <a:rPr lang="en-US" baseline="0" dirty="0" smtClean="0"/>
              <a:t> bios want to understand cell behavior throughout stages of development</a:t>
            </a:r>
          </a:p>
          <a:p>
            <a:r>
              <a:rPr lang="en-US" baseline="0" dirty="0" smtClean="0"/>
              <a:t>--New microscopy modalities, such as the one that we leveraged for this project, give researchers new opportunities, but also a need to new visualization and analysis tools</a:t>
            </a:r>
            <a:endParaRPr lang="en-US" dirty="0" smtClean="0"/>
          </a:p>
        </p:txBody>
      </p:sp>
      <p:sp>
        <p:nvSpPr>
          <p:cNvPr id="4" name="Slide Number Placeholder 3"/>
          <p:cNvSpPr>
            <a:spLocks noGrp="1"/>
          </p:cNvSpPr>
          <p:nvPr>
            <p:ph type="sldNum" sz="quarter" idx="10"/>
          </p:nvPr>
        </p:nvSpPr>
        <p:spPr/>
        <p:txBody>
          <a:bodyPr/>
          <a:lstStyle/>
          <a:p>
            <a:fld id="{4B47CE3F-95C3-B844-A5A5-05022B5D5935}" type="slidenum">
              <a:rPr lang="en-US" smtClean="0"/>
              <a:t>3</a:t>
            </a:fld>
            <a:endParaRPr lang="en-US"/>
          </a:p>
        </p:txBody>
      </p:sp>
    </p:spTree>
    <p:extLst>
      <p:ext uri="{BB962C8B-B14F-4D97-AF65-F5344CB8AC3E}">
        <p14:creationId xmlns:p14="http://schemas.microsoft.com/office/powerpoint/2010/main" val="36403889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-Max</a:t>
            </a:r>
            <a:r>
              <a:rPr lang="en-US" baseline="0" dirty="0" smtClean="0"/>
              <a:t> intensity projections are commonly used by biologists and are an efficient means of generating a visualization that gives some 3D perspective. </a:t>
            </a:r>
          </a:p>
          <a:p>
            <a:r>
              <a:rPr lang="en-US" baseline="0" dirty="0" smtClean="0"/>
              <a:t>-We sought to generate these, but complement them with more complex and computationally-expensive renderings that involve opacity, shading, and compositing computations, and in one case, a color map to visualize spatial relationships</a:t>
            </a:r>
          </a:p>
          <a:p>
            <a:r>
              <a:rPr lang="en-US" baseline="0" dirty="0" smtClean="0"/>
              <a:t>-Our goal was to present a clearer view of the 3D environment in which development is occurring</a:t>
            </a:r>
            <a:endParaRPr lang="en-US" dirty="0"/>
          </a:p>
        </p:txBody>
      </p:sp>
      <p:sp>
        <p:nvSpPr>
          <p:cNvPr id="4" name="Slide Number Placeholder 3"/>
          <p:cNvSpPr>
            <a:spLocks noGrp="1"/>
          </p:cNvSpPr>
          <p:nvPr>
            <p:ph type="sldNum" sz="quarter" idx="10"/>
          </p:nvPr>
        </p:nvSpPr>
        <p:spPr/>
        <p:txBody>
          <a:bodyPr/>
          <a:lstStyle/>
          <a:p>
            <a:fld id="{4B47CE3F-95C3-B844-A5A5-05022B5D5935}" type="slidenum">
              <a:rPr lang="en-US" smtClean="0"/>
              <a:t>22</a:t>
            </a:fld>
            <a:endParaRPr lang="en-US"/>
          </a:p>
        </p:txBody>
      </p:sp>
    </p:spTree>
    <p:extLst>
      <p:ext uri="{BB962C8B-B14F-4D97-AF65-F5344CB8AC3E}">
        <p14:creationId xmlns:p14="http://schemas.microsoft.com/office/powerpoint/2010/main" val="3640388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47CE3F-95C3-B844-A5A5-05022B5D5935}" type="slidenum">
              <a:rPr lang="en-US" smtClean="0"/>
              <a:t>23</a:t>
            </a:fld>
            <a:endParaRPr lang="en-US"/>
          </a:p>
        </p:txBody>
      </p:sp>
    </p:spTree>
    <p:extLst>
      <p:ext uri="{BB962C8B-B14F-4D97-AF65-F5344CB8AC3E}">
        <p14:creationId xmlns:p14="http://schemas.microsoft.com/office/powerpoint/2010/main" val="3640388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47CE3F-95C3-B844-A5A5-05022B5D5935}" type="slidenum">
              <a:rPr lang="en-US" smtClean="0"/>
              <a:t>24</a:t>
            </a:fld>
            <a:endParaRPr lang="en-US"/>
          </a:p>
        </p:txBody>
      </p:sp>
    </p:spTree>
    <p:extLst>
      <p:ext uri="{BB962C8B-B14F-4D97-AF65-F5344CB8AC3E}">
        <p14:creationId xmlns:p14="http://schemas.microsoft.com/office/powerpoint/2010/main" val="14972135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sample volume along rays and compute shading information using negative local gradient as implicit surface normal. Assign opacity using transfer function and</a:t>
            </a:r>
            <a:r>
              <a:rPr lang="en-US" baseline="0" dirty="0" smtClean="0"/>
              <a:t> composite the them with the over operator to compute a final pixel color.</a:t>
            </a:r>
          </a:p>
          <a:p>
            <a:r>
              <a:rPr lang="en-US" baseline="0" dirty="0" smtClean="0"/>
              <a:t>-Shading is computed using a single directional light</a:t>
            </a:r>
          </a:p>
          <a:p>
            <a:r>
              <a:rPr lang="en-US" baseline="0" dirty="0" smtClean="0"/>
              <a:t>-Our distance-encoded rendering (to be explained soon) uses a </a:t>
            </a:r>
            <a:r>
              <a:rPr lang="en-US" baseline="0" dirty="0" err="1" smtClean="0"/>
              <a:t>colormap</a:t>
            </a:r>
            <a:r>
              <a:rPr lang="en-US" baseline="0" dirty="0" smtClean="0"/>
              <a:t> to visualize signed distance of nuclei to the approximate cell membrane</a:t>
            </a:r>
            <a:endParaRPr lang="en-US" dirty="0"/>
          </a:p>
        </p:txBody>
      </p:sp>
      <p:sp>
        <p:nvSpPr>
          <p:cNvPr id="4" name="Slide Number Placeholder 3"/>
          <p:cNvSpPr>
            <a:spLocks noGrp="1"/>
          </p:cNvSpPr>
          <p:nvPr>
            <p:ph type="sldNum" sz="quarter" idx="10"/>
          </p:nvPr>
        </p:nvSpPr>
        <p:spPr/>
        <p:txBody>
          <a:bodyPr/>
          <a:lstStyle/>
          <a:p>
            <a:fld id="{4B47CE3F-95C3-B844-A5A5-05022B5D5935}" type="slidenum">
              <a:rPr lang="en-US" smtClean="0"/>
              <a:t>25</a:t>
            </a:fld>
            <a:endParaRPr lang="en-US"/>
          </a:p>
        </p:txBody>
      </p:sp>
    </p:spTree>
    <p:extLst>
      <p:ext uri="{BB962C8B-B14F-4D97-AF65-F5344CB8AC3E}">
        <p14:creationId xmlns:p14="http://schemas.microsoft.com/office/powerpoint/2010/main" val="36403889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Light components for each color:</a:t>
            </a:r>
          </a:p>
          <a:p>
            <a:endParaRPr lang="en-US" dirty="0" smtClean="0"/>
          </a:p>
          <a:p>
            <a:r>
              <a:rPr lang="en-US" dirty="0" smtClean="0"/>
              <a:t>– Ambient (</a:t>
            </a:r>
            <a:r>
              <a:rPr lang="en-US" dirty="0" err="1" smtClean="0"/>
              <a:t>L_a</a:t>
            </a:r>
            <a:r>
              <a:rPr lang="en-US" dirty="0" smtClean="0"/>
              <a:t>), diffuse (</a:t>
            </a:r>
            <a:r>
              <a:rPr lang="en-US" dirty="0" err="1" smtClean="0"/>
              <a:t>L_d</a:t>
            </a:r>
            <a:r>
              <a:rPr lang="en-US" dirty="0" smtClean="0"/>
              <a:t>), specular (L_s)</a:t>
            </a:r>
          </a:p>
          <a:p>
            <a:endParaRPr lang="en-US" dirty="0" smtClean="0"/>
          </a:p>
          <a:p>
            <a:r>
              <a:rPr lang="en-US" dirty="0" smtClean="0"/>
              <a:t>• Material coefficients for each color:</a:t>
            </a:r>
          </a:p>
          <a:p>
            <a:endParaRPr lang="en-US" dirty="0" smtClean="0"/>
          </a:p>
          <a:p>
            <a:r>
              <a:rPr lang="en-US" dirty="0" smtClean="0"/>
              <a:t>– Ambient (</a:t>
            </a:r>
            <a:r>
              <a:rPr lang="en-US" dirty="0" err="1" smtClean="0"/>
              <a:t>k_a</a:t>
            </a:r>
            <a:r>
              <a:rPr lang="en-US" dirty="0" smtClean="0"/>
              <a:t>), diffuse (</a:t>
            </a:r>
            <a:r>
              <a:rPr lang="en-US" dirty="0" err="1" smtClean="0"/>
              <a:t>k_d</a:t>
            </a:r>
            <a:r>
              <a:rPr lang="en-US" dirty="0" smtClean="0"/>
              <a:t>), specular (</a:t>
            </a:r>
            <a:r>
              <a:rPr lang="en-US" dirty="0" err="1" smtClean="0"/>
              <a:t>k_s</a:t>
            </a:r>
            <a:r>
              <a:rPr lang="en-US" dirty="0" smtClean="0"/>
              <a:t>)</a:t>
            </a:r>
          </a:p>
          <a:p>
            <a:endParaRPr lang="en-US" dirty="0" smtClean="0"/>
          </a:p>
          <a:p>
            <a:r>
              <a:rPr lang="en-US" dirty="0" smtClean="0"/>
              <a:t>• Distance q for surface point from light source</a:t>
            </a:r>
          </a:p>
          <a:p>
            <a:r>
              <a:rPr lang="en-US" dirty="0" smtClean="0"/>
              <a:t>l = vector from light</a:t>
            </a:r>
          </a:p>
          <a:p>
            <a:endParaRPr lang="en-US" dirty="0" smtClean="0"/>
          </a:p>
          <a:p>
            <a:r>
              <a:rPr lang="en-US" dirty="0" smtClean="0"/>
              <a:t>n = surface normal</a:t>
            </a:r>
          </a:p>
          <a:p>
            <a:endParaRPr lang="en-US" dirty="0" smtClean="0"/>
          </a:p>
          <a:p>
            <a:r>
              <a:rPr lang="en-US" dirty="0" smtClean="0"/>
              <a:t>r = l reflected about n</a:t>
            </a:r>
          </a:p>
          <a:p>
            <a:endParaRPr lang="en-US" dirty="0" smtClean="0"/>
          </a:p>
          <a:p>
            <a:r>
              <a:rPr lang="en-US" dirty="0" smtClean="0"/>
              <a:t>v = vector to viewer</a:t>
            </a:r>
          </a:p>
          <a:p>
            <a:endParaRPr lang="en-US" dirty="0" smtClean="0"/>
          </a:p>
          <a:p>
            <a:r>
              <a:rPr lang="en-US" dirty="0" smtClean="0"/>
              <a:t>TODO: how was </a:t>
            </a:r>
            <a:r>
              <a:rPr lang="en-US" dirty="0" err="1" smtClean="0"/>
              <a:t>isoval</a:t>
            </a:r>
            <a:r>
              <a:rPr lang="en-US" dirty="0" smtClean="0"/>
              <a:t> chosen?</a:t>
            </a:r>
            <a:endParaRPr lang="en-US" dirty="0"/>
          </a:p>
        </p:txBody>
      </p:sp>
      <p:sp>
        <p:nvSpPr>
          <p:cNvPr id="4" name="Slide Number Placeholder 3"/>
          <p:cNvSpPr>
            <a:spLocks noGrp="1"/>
          </p:cNvSpPr>
          <p:nvPr>
            <p:ph type="sldNum" sz="quarter" idx="10"/>
          </p:nvPr>
        </p:nvSpPr>
        <p:spPr/>
        <p:txBody>
          <a:bodyPr/>
          <a:lstStyle/>
          <a:p>
            <a:fld id="{4B47CE3F-95C3-B844-A5A5-05022B5D5935}" type="slidenum">
              <a:rPr lang="en-US" smtClean="0"/>
              <a:t>26</a:t>
            </a:fld>
            <a:endParaRPr lang="en-US"/>
          </a:p>
        </p:txBody>
      </p:sp>
    </p:spTree>
    <p:extLst>
      <p:ext uri="{BB962C8B-B14F-4D97-AF65-F5344CB8AC3E}">
        <p14:creationId xmlns:p14="http://schemas.microsoft.com/office/powerpoint/2010/main" val="3640388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47CE3F-95C3-B844-A5A5-05022B5D5935}" type="slidenum">
              <a:rPr lang="en-US" smtClean="0"/>
              <a:t>27</a:t>
            </a:fld>
            <a:endParaRPr lang="en-US"/>
          </a:p>
        </p:txBody>
      </p:sp>
    </p:spTree>
    <p:extLst>
      <p:ext uri="{BB962C8B-B14F-4D97-AF65-F5344CB8AC3E}">
        <p14:creationId xmlns:p14="http://schemas.microsoft.com/office/powerpoint/2010/main" val="36403889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47CE3F-95C3-B844-A5A5-05022B5D5935}" type="slidenum">
              <a:rPr lang="en-US" smtClean="0"/>
              <a:t>28</a:t>
            </a:fld>
            <a:endParaRPr lang="en-US"/>
          </a:p>
        </p:txBody>
      </p:sp>
    </p:spTree>
    <p:extLst>
      <p:ext uri="{BB962C8B-B14F-4D97-AF65-F5344CB8AC3E}">
        <p14:creationId xmlns:p14="http://schemas.microsoft.com/office/powerpoint/2010/main" val="36403889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47CE3F-95C3-B844-A5A5-05022B5D5935}" type="slidenum">
              <a:rPr lang="en-US" smtClean="0"/>
              <a:t>29</a:t>
            </a:fld>
            <a:endParaRPr lang="en-US"/>
          </a:p>
        </p:txBody>
      </p:sp>
    </p:spTree>
    <p:extLst>
      <p:ext uri="{BB962C8B-B14F-4D97-AF65-F5344CB8AC3E}">
        <p14:creationId xmlns:p14="http://schemas.microsoft.com/office/powerpoint/2010/main" val="36403889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47CE3F-95C3-B844-A5A5-05022B5D5935}" type="slidenum">
              <a:rPr lang="en-US" smtClean="0"/>
              <a:t>30</a:t>
            </a:fld>
            <a:endParaRPr lang="en-US"/>
          </a:p>
        </p:txBody>
      </p:sp>
    </p:spTree>
    <p:extLst>
      <p:ext uri="{BB962C8B-B14F-4D97-AF65-F5344CB8AC3E}">
        <p14:creationId xmlns:p14="http://schemas.microsoft.com/office/powerpoint/2010/main" val="36403889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Isoval</a:t>
            </a:r>
            <a:r>
              <a:rPr lang="en-US" dirty="0" smtClean="0"/>
              <a:t> choice?  </a:t>
            </a:r>
          </a:p>
          <a:p>
            <a:endParaRPr lang="en-US" dirty="0" smtClean="0"/>
          </a:p>
          <a:p>
            <a:r>
              <a:rPr lang="en-US" sz="1200" kern="1200" dirty="0" smtClean="0">
                <a:solidFill>
                  <a:schemeClr val="tx1"/>
                </a:solidFill>
                <a:latin typeface="+mn-lt"/>
                <a:ea typeface="+mn-ea"/>
                <a:cs typeface="+mn-cs"/>
              </a:rPr>
              <a:t>You could also try threshold </a:t>
            </a:r>
            <a:r>
              <a:rPr lang="en-US" sz="1200" kern="1200" dirty="0" err="1" smtClean="0">
                <a:solidFill>
                  <a:schemeClr val="tx1"/>
                </a:solidFill>
                <a:latin typeface="+mn-lt"/>
                <a:ea typeface="+mn-ea"/>
                <a:cs typeface="+mn-cs"/>
              </a:rPr>
              <a:t>ing</a:t>
            </a:r>
            <a:r>
              <a:rPr lang="en-US" sz="1200" kern="1200" dirty="0" smtClean="0">
                <a:solidFill>
                  <a:schemeClr val="tx1"/>
                </a:solidFill>
                <a:latin typeface="+mn-lt"/>
                <a:ea typeface="+mn-ea"/>
                <a:cs typeface="+mn-cs"/>
              </a:rPr>
              <a:t> the 2d MIP image, which would give you similar guidance. </a:t>
            </a:r>
            <a:endParaRPr lang="en-US" dirty="0"/>
          </a:p>
        </p:txBody>
      </p:sp>
      <p:sp>
        <p:nvSpPr>
          <p:cNvPr id="4" name="Slide Number Placeholder 3"/>
          <p:cNvSpPr>
            <a:spLocks noGrp="1"/>
          </p:cNvSpPr>
          <p:nvPr>
            <p:ph type="sldNum" sz="quarter" idx="10"/>
          </p:nvPr>
        </p:nvSpPr>
        <p:spPr/>
        <p:txBody>
          <a:bodyPr/>
          <a:lstStyle/>
          <a:p>
            <a:fld id="{4B47CE3F-95C3-B844-A5A5-05022B5D5935}" type="slidenum">
              <a:rPr lang="en-US" smtClean="0"/>
              <a:t>31</a:t>
            </a:fld>
            <a:endParaRPr lang="en-US"/>
          </a:p>
        </p:txBody>
      </p:sp>
    </p:spTree>
    <p:extLst>
      <p:ext uri="{BB962C8B-B14F-4D97-AF65-F5344CB8AC3E}">
        <p14:creationId xmlns:p14="http://schemas.microsoft.com/office/powerpoint/2010/main" val="36403889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maximum intensity</a:t>
            </a:r>
            <a:r>
              <a:rPr lang="en-US" baseline="0" dirty="0" smtClean="0"/>
              <a:t> projections are a method favored by biologists, but they may not capture features of the image data that are of research value</a:t>
            </a:r>
            <a:endParaRPr lang="en-US" dirty="0" smtClean="0"/>
          </a:p>
          <a:p>
            <a:endParaRPr lang="en-US" dirty="0" smtClean="0"/>
          </a:p>
          <a:p>
            <a:r>
              <a:rPr lang="en-US" dirty="0" smtClean="0"/>
              <a:t>--If</a:t>
            </a:r>
            <a:r>
              <a:rPr lang="en-US" baseline="0" dirty="0" smtClean="0"/>
              <a:t> what we care about are 3D configurations and motion, we can do these visualizations. We discovered an possible anomaly in some of our acquired data, but this likely would have been lost by simply doing a maximum intensity projection. It’s critical to have a variety of tools to not only pursue biological research aims, but to learn about the nature and quality of the data itself.</a:t>
            </a:r>
          </a:p>
        </p:txBody>
      </p:sp>
      <p:sp>
        <p:nvSpPr>
          <p:cNvPr id="4" name="Slide Number Placeholder 3"/>
          <p:cNvSpPr>
            <a:spLocks noGrp="1"/>
          </p:cNvSpPr>
          <p:nvPr>
            <p:ph type="sldNum" sz="quarter" idx="10"/>
          </p:nvPr>
        </p:nvSpPr>
        <p:spPr/>
        <p:txBody>
          <a:bodyPr/>
          <a:lstStyle/>
          <a:p>
            <a:fld id="{4B47CE3F-95C3-B844-A5A5-05022B5D5935}" type="slidenum">
              <a:rPr lang="en-US" smtClean="0"/>
              <a:t>4</a:t>
            </a:fld>
            <a:endParaRPr lang="en-US"/>
          </a:p>
        </p:txBody>
      </p:sp>
    </p:spTree>
    <p:extLst>
      <p:ext uri="{BB962C8B-B14F-4D97-AF65-F5344CB8AC3E}">
        <p14:creationId xmlns:p14="http://schemas.microsoft.com/office/powerpoint/2010/main" val="36403889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47CE3F-95C3-B844-A5A5-05022B5D5935}" type="slidenum">
              <a:rPr lang="en-US" smtClean="0"/>
              <a:t>32</a:t>
            </a:fld>
            <a:endParaRPr lang="en-US"/>
          </a:p>
        </p:txBody>
      </p:sp>
    </p:spTree>
    <p:extLst>
      <p:ext uri="{BB962C8B-B14F-4D97-AF65-F5344CB8AC3E}">
        <p14:creationId xmlns:p14="http://schemas.microsoft.com/office/powerpoint/2010/main" val="36403889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opacity is modulated</a:t>
            </a:r>
            <a:r>
              <a:rPr lang="en-US" baseline="0" dirty="0" smtClean="0"/>
              <a:t> here based on step size to make opacity invariant to differences in step size</a:t>
            </a:r>
          </a:p>
          <a:p>
            <a:r>
              <a:rPr lang="en-US" baseline="0" dirty="0" smtClean="0"/>
              <a:t>---- maintains manner in which opaqueness asymptotically increased further inside the volume</a:t>
            </a:r>
            <a:endParaRPr lang="en-US" dirty="0"/>
          </a:p>
        </p:txBody>
      </p:sp>
      <p:sp>
        <p:nvSpPr>
          <p:cNvPr id="4" name="Slide Number Placeholder 3"/>
          <p:cNvSpPr>
            <a:spLocks noGrp="1"/>
          </p:cNvSpPr>
          <p:nvPr>
            <p:ph type="sldNum" sz="quarter" idx="10"/>
          </p:nvPr>
        </p:nvSpPr>
        <p:spPr/>
        <p:txBody>
          <a:bodyPr/>
          <a:lstStyle/>
          <a:p>
            <a:fld id="{4B47CE3F-95C3-B844-A5A5-05022B5D5935}" type="slidenum">
              <a:rPr lang="en-US" smtClean="0"/>
              <a:t>33</a:t>
            </a:fld>
            <a:endParaRPr lang="en-US"/>
          </a:p>
        </p:txBody>
      </p:sp>
    </p:spTree>
    <p:extLst>
      <p:ext uri="{BB962C8B-B14F-4D97-AF65-F5344CB8AC3E}">
        <p14:creationId xmlns:p14="http://schemas.microsoft.com/office/powerpoint/2010/main" val="36403889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47CE3F-95C3-B844-A5A5-05022B5D5935}" type="slidenum">
              <a:rPr lang="en-US" smtClean="0"/>
              <a:t>34</a:t>
            </a:fld>
            <a:endParaRPr lang="en-US"/>
          </a:p>
        </p:txBody>
      </p:sp>
    </p:spTree>
    <p:extLst>
      <p:ext uri="{BB962C8B-B14F-4D97-AF65-F5344CB8AC3E}">
        <p14:creationId xmlns:p14="http://schemas.microsoft.com/office/powerpoint/2010/main" val="36403889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4B47CE3F-95C3-B844-A5A5-05022B5D5935}" type="slidenum">
              <a:rPr lang="en-US" smtClean="0"/>
              <a:t>35</a:t>
            </a:fld>
            <a:endParaRPr lang="en-US"/>
          </a:p>
        </p:txBody>
      </p:sp>
    </p:spTree>
    <p:extLst>
      <p:ext uri="{BB962C8B-B14F-4D97-AF65-F5344CB8AC3E}">
        <p14:creationId xmlns:p14="http://schemas.microsoft.com/office/powerpoint/2010/main" val="36403889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--initially wanted to visualize volume</a:t>
            </a:r>
            <a:r>
              <a:rPr lang="en-US" baseline="0" dirty="0" smtClean="0"/>
              <a:t> rendering using two channels</a:t>
            </a:r>
          </a:p>
          <a:p>
            <a:r>
              <a:rPr lang="en-US" baseline="0" dirty="0" smtClean="0"/>
              <a:t>--image at right revealed anomaly in location of nuclei relative to neuron </a:t>
            </a:r>
            <a:r>
              <a:rPr lang="en-US" baseline="0" dirty="0" err="1" smtClean="0"/>
              <a:t>membrances</a:t>
            </a:r>
            <a:r>
              <a:rPr lang="en-US" baseline="0" dirty="0" smtClean="0"/>
              <a:t>; we wanted to address this</a:t>
            </a:r>
            <a:endParaRPr lang="en-US" dirty="0"/>
          </a:p>
        </p:txBody>
      </p:sp>
      <p:sp>
        <p:nvSpPr>
          <p:cNvPr id="4" name="Slide Number Placeholder 3"/>
          <p:cNvSpPr>
            <a:spLocks noGrp="1"/>
          </p:cNvSpPr>
          <p:nvPr>
            <p:ph type="sldNum" sz="quarter" idx="10"/>
          </p:nvPr>
        </p:nvSpPr>
        <p:spPr/>
        <p:txBody>
          <a:bodyPr/>
          <a:lstStyle/>
          <a:p>
            <a:fld id="{4B47CE3F-95C3-B844-A5A5-05022B5D5935}" type="slidenum">
              <a:rPr lang="en-US" smtClean="0"/>
              <a:t>36</a:t>
            </a:fld>
            <a:endParaRPr lang="en-US"/>
          </a:p>
        </p:txBody>
      </p:sp>
    </p:spTree>
    <p:extLst>
      <p:ext uri="{BB962C8B-B14F-4D97-AF65-F5344CB8AC3E}">
        <p14:creationId xmlns:p14="http://schemas.microsoft.com/office/powerpoint/2010/main" val="364038891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generate map to link positions inside </a:t>
            </a:r>
            <a:r>
              <a:rPr lang="en-US" dirty="0" err="1" smtClean="0"/>
              <a:t>isosurface</a:t>
            </a:r>
            <a:r>
              <a:rPr lang="en-US" dirty="0" smtClean="0"/>
              <a:t> approximating</a:t>
            </a:r>
            <a:r>
              <a:rPr lang="en-US" baseline="0" dirty="0" smtClean="0"/>
              <a:t> cell membrane to their distance to the membrane</a:t>
            </a:r>
          </a:p>
          <a:p>
            <a:r>
              <a:rPr lang="en-US" baseline="0" dirty="0" smtClean="0"/>
              <a:t>-- perform same volume rendering as before, but use both channels, with red channel appearing translucent and the green channel being assigned RGB values based on distance to the cell membrane, using the </a:t>
            </a:r>
            <a:r>
              <a:rPr lang="en-US" baseline="0" dirty="0" err="1" smtClean="0"/>
              <a:t>colormap</a:t>
            </a:r>
            <a:r>
              <a:rPr lang="en-US" baseline="0" dirty="0" smtClean="0"/>
              <a:t> at right</a:t>
            </a:r>
            <a:endParaRPr lang="en-US" dirty="0"/>
          </a:p>
        </p:txBody>
      </p:sp>
      <p:sp>
        <p:nvSpPr>
          <p:cNvPr id="4" name="Slide Number Placeholder 3"/>
          <p:cNvSpPr>
            <a:spLocks noGrp="1"/>
          </p:cNvSpPr>
          <p:nvPr>
            <p:ph type="sldNum" sz="quarter" idx="10"/>
          </p:nvPr>
        </p:nvSpPr>
        <p:spPr/>
        <p:txBody>
          <a:bodyPr/>
          <a:lstStyle/>
          <a:p>
            <a:fld id="{4B47CE3F-95C3-B844-A5A5-05022B5D5935}" type="slidenum">
              <a:rPr lang="en-US" smtClean="0"/>
              <a:t>37</a:t>
            </a:fld>
            <a:endParaRPr lang="en-US"/>
          </a:p>
        </p:txBody>
      </p:sp>
    </p:spTree>
    <p:extLst>
      <p:ext uri="{BB962C8B-B14F-4D97-AF65-F5344CB8AC3E}">
        <p14:creationId xmlns:p14="http://schemas.microsoft.com/office/powerpoint/2010/main" val="36403889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--basic 2 channel MIP animation to give a sense of the data and how the neurons move through time</a:t>
            </a:r>
            <a:endParaRPr lang="en-US" dirty="0"/>
          </a:p>
        </p:txBody>
      </p:sp>
      <p:sp>
        <p:nvSpPr>
          <p:cNvPr id="4" name="Slide Number Placeholder 3"/>
          <p:cNvSpPr>
            <a:spLocks noGrp="1"/>
          </p:cNvSpPr>
          <p:nvPr>
            <p:ph type="sldNum" sz="quarter" idx="10"/>
          </p:nvPr>
        </p:nvSpPr>
        <p:spPr/>
        <p:txBody>
          <a:bodyPr/>
          <a:lstStyle/>
          <a:p>
            <a:fld id="{4B47CE3F-95C3-B844-A5A5-05022B5D5935}" type="slidenum">
              <a:rPr lang="en-US" smtClean="0"/>
              <a:t>39</a:t>
            </a:fld>
            <a:endParaRPr lang="en-US"/>
          </a:p>
        </p:txBody>
      </p:sp>
    </p:spTree>
    <p:extLst>
      <p:ext uri="{BB962C8B-B14F-4D97-AF65-F5344CB8AC3E}">
        <p14:creationId xmlns:p14="http://schemas.microsoft.com/office/powerpoint/2010/main" val="36403889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--motion in the </a:t>
            </a:r>
            <a:r>
              <a:rPr lang="en-US" dirty="0" err="1" smtClean="0"/>
              <a:t>xy</a:t>
            </a:r>
            <a:r>
              <a:rPr lang="en-US" dirty="0" smtClean="0"/>
              <a:t> plane showing projected path of pioneer neuron</a:t>
            </a:r>
          </a:p>
          <a:p>
            <a:r>
              <a:rPr lang="en-US" dirty="0" smtClean="0"/>
              <a:t>--it</a:t>
            </a:r>
            <a:r>
              <a:rPr lang="en-US" baseline="0" dirty="0" smtClean="0"/>
              <a:t> seems the shape of the path is correct, but that it lags behind after a certain point</a:t>
            </a:r>
          </a:p>
          <a:p>
            <a:r>
              <a:rPr lang="en-US" baseline="0" dirty="0" smtClean="0"/>
              <a:t>--perhaps due to increasing presence of fluorescent proteins later in development and the approach of other FBMNs</a:t>
            </a:r>
          </a:p>
          <a:p>
            <a:r>
              <a:rPr lang="en-US" baseline="0" dirty="0" smtClean="0"/>
              <a:t>--we’re tracking a membrane, not a cell center and the cell is changing shape, so that affects results greatly</a:t>
            </a:r>
            <a:endParaRPr lang="en-US" dirty="0"/>
          </a:p>
        </p:txBody>
      </p:sp>
      <p:sp>
        <p:nvSpPr>
          <p:cNvPr id="4" name="Slide Number Placeholder 3"/>
          <p:cNvSpPr>
            <a:spLocks noGrp="1"/>
          </p:cNvSpPr>
          <p:nvPr>
            <p:ph type="sldNum" sz="quarter" idx="10"/>
          </p:nvPr>
        </p:nvSpPr>
        <p:spPr/>
        <p:txBody>
          <a:bodyPr/>
          <a:lstStyle/>
          <a:p>
            <a:fld id="{4B47CE3F-95C3-B844-A5A5-05022B5D5935}" type="slidenum">
              <a:rPr lang="en-US" smtClean="0"/>
              <a:t>40</a:t>
            </a:fld>
            <a:endParaRPr lang="en-US"/>
          </a:p>
        </p:txBody>
      </p:sp>
    </p:spTree>
    <p:extLst>
      <p:ext uri="{BB962C8B-B14F-4D97-AF65-F5344CB8AC3E}">
        <p14:creationId xmlns:p14="http://schemas.microsoft.com/office/powerpoint/2010/main" val="364038891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-view from the y-z plane</a:t>
            </a:r>
          </a:p>
          <a:p>
            <a:r>
              <a:rPr lang="en-US" dirty="0" smtClean="0"/>
              <a:t>--one issue is</a:t>
            </a:r>
            <a:r>
              <a:rPr lang="en-US" baseline="0" dirty="0" smtClean="0"/>
              <a:t> that using a single seed value for the center of the neuron in the first frame will cause error values to propagate and compound in successive computations</a:t>
            </a:r>
            <a:endParaRPr lang="en-US" dirty="0"/>
          </a:p>
        </p:txBody>
      </p:sp>
      <p:sp>
        <p:nvSpPr>
          <p:cNvPr id="4" name="Slide Number Placeholder 3"/>
          <p:cNvSpPr>
            <a:spLocks noGrp="1"/>
          </p:cNvSpPr>
          <p:nvPr>
            <p:ph type="sldNum" sz="quarter" idx="10"/>
          </p:nvPr>
        </p:nvSpPr>
        <p:spPr/>
        <p:txBody>
          <a:bodyPr/>
          <a:lstStyle/>
          <a:p>
            <a:fld id="{4B47CE3F-95C3-B844-A5A5-05022B5D5935}" type="slidenum">
              <a:rPr lang="en-US" smtClean="0"/>
              <a:t>41</a:t>
            </a:fld>
            <a:endParaRPr lang="en-US"/>
          </a:p>
        </p:txBody>
      </p:sp>
    </p:spTree>
    <p:extLst>
      <p:ext uri="{BB962C8B-B14F-4D97-AF65-F5344CB8AC3E}">
        <p14:creationId xmlns:p14="http://schemas.microsoft.com/office/powerpoint/2010/main" val="36403889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--view from the x-z plane—seems to be most accurate</a:t>
            </a:r>
          </a:p>
          <a:p>
            <a:r>
              <a:rPr lang="en-US" dirty="0" smtClean="0"/>
              <a:t>--ideally we could eventually</a:t>
            </a:r>
            <a:r>
              <a:rPr lang="en-US" baseline="0" dirty="0" smtClean="0"/>
              <a:t> create a volume rendering to visualize the path and cell motion in all three spatial dimensions</a:t>
            </a:r>
            <a:endParaRPr lang="en-US" dirty="0"/>
          </a:p>
        </p:txBody>
      </p:sp>
      <p:sp>
        <p:nvSpPr>
          <p:cNvPr id="4" name="Slide Number Placeholder 3"/>
          <p:cNvSpPr>
            <a:spLocks noGrp="1"/>
          </p:cNvSpPr>
          <p:nvPr>
            <p:ph type="sldNum" sz="quarter" idx="10"/>
          </p:nvPr>
        </p:nvSpPr>
        <p:spPr/>
        <p:txBody>
          <a:bodyPr/>
          <a:lstStyle/>
          <a:p>
            <a:fld id="{4B47CE3F-95C3-B844-A5A5-05022B5D5935}" type="slidenum">
              <a:rPr lang="en-US" smtClean="0"/>
              <a:t>42</a:t>
            </a:fld>
            <a:endParaRPr lang="en-US"/>
          </a:p>
        </p:txBody>
      </p:sp>
    </p:spTree>
    <p:extLst>
      <p:ext uri="{BB962C8B-B14F-4D97-AF65-F5344CB8AC3E}">
        <p14:creationId xmlns:p14="http://schemas.microsoft.com/office/powerpoint/2010/main" val="3640388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have two main questions:</a:t>
            </a:r>
          </a:p>
          <a:p>
            <a:r>
              <a:rPr lang="en-US" baseline="0" dirty="0" smtClean="0"/>
              <a:t>---First, how can we tell where cells originate and what path they take during early embryonic development?</a:t>
            </a:r>
          </a:p>
        </p:txBody>
      </p:sp>
      <p:sp>
        <p:nvSpPr>
          <p:cNvPr id="4" name="Slide Number Placeholder 3"/>
          <p:cNvSpPr>
            <a:spLocks noGrp="1"/>
          </p:cNvSpPr>
          <p:nvPr>
            <p:ph type="sldNum" sz="quarter" idx="10"/>
          </p:nvPr>
        </p:nvSpPr>
        <p:spPr/>
        <p:txBody>
          <a:bodyPr/>
          <a:lstStyle/>
          <a:p>
            <a:fld id="{4B47CE3F-95C3-B844-A5A5-05022B5D5935}" type="slidenum">
              <a:rPr lang="en-US" smtClean="0"/>
              <a:t>5</a:t>
            </a:fld>
            <a:endParaRPr lang="en-US"/>
          </a:p>
        </p:txBody>
      </p:sp>
    </p:spTree>
    <p:extLst>
      <p:ext uri="{BB962C8B-B14F-4D97-AF65-F5344CB8AC3E}">
        <p14:creationId xmlns:p14="http://schemas.microsoft.com/office/powerpoint/2010/main" val="364038891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47CE3F-95C3-B844-A5A5-05022B5D5935}" type="slidenum">
              <a:rPr lang="en-US" smtClean="0"/>
              <a:t>43</a:t>
            </a:fld>
            <a:endParaRPr lang="en-US"/>
          </a:p>
        </p:txBody>
      </p:sp>
    </p:spTree>
    <p:extLst>
      <p:ext uri="{BB962C8B-B14F-4D97-AF65-F5344CB8AC3E}">
        <p14:creationId xmlns:p14="http://schemas.microsoft.com/office/powerpoint/2010/main" val="36403889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47CE3F-95C3-B844-A5A5-05022B5D5935}" type="slidenum">
              <a:rPr lang="en-US" smtClean="0"/>
              <a:t>44</a:t>
            </a:fld>
            <a:endParaRPr lang="en-US"/>
          </a:p>
        </p:txBody>
      </p:sp>
    </p:spTree>
    <p:extLst>
      <p:ext uri="{BB962C8B-B14F-4D97-AF65-F5344CB8AC3E}">
        <p14:creationId xmlns:p14="http://schemas.microsoft.com/office/powerpoint/2010/main" val="36403889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47CE3F-95C3-B844-A5A5-05022B5D5935}" type="slidenum">
              <a:rPr lang="en-US" smtClean="0"/>
              <a:t>45</a:t>
            </a:fld>
            <a:endParaRPr lang="en-US"/>
          </a:p>
        </p:txBody>
      </p:sp>
    </p:spTree>
    <p:extLst>
      <p:ext uri="{BB962C8B-B14F-4D97-AF65-F5344CB8AC3E}">
        <p14:creationId xmlns:p14="http://schemas.microsoft.com/office/powerpoint/2010/main" val="364038891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47CE3F-95C3-B844-A5A5-05022B5D5935}" type="slidenum">
              <a:rPr lang="en-US" smtClean="0"/>
              <a:t>46</a:t>
            </a:fld>
            <a:endParaRPr lang="en-US"/>
          </a:p>
        </p:txBody>
      </p:sp>
    </p:spTree>
    <p:extLst>
      <p:ext uri="{BB962C8B-B14F-4D97-AF65-F5344CB8AC3E}">
        <p14:creationId xmlns:p14="http://schemas.microsoft.com/office/powerpoint/2010/main" val="36403889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47CE3F-95C3-B844-A5A5-05022B5D5935}" type="slidenum">
              <a:rPr lang="en-US" smtClean="0"/>
              <a:t>47</a:t>
            </a:fld>
            <a:endParaRPr lang="en-US"/>
          </a:p>
        </p:txBody>
      </p:sp>
    </p:spTree>
    <p:extLst>
      <p:ext uri="{BB962C8B-B14F-4D97-AF65-F5344CB8AC3E}">
        <p14:creationId xmlns:p14="http://schemas.microsoft.com/office/powerpoint/2010/main" val="36403889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--volume rendering at chose </a:t>
            </a:r>
            <a:r>
              <a:rPr lang="en-US" dirty="0" err="1" smtClean="0"/>
              <a:t>isovalue</a:t>
            </a:r>
            <a:r>
              <a:rPr lang="en-US" dirty="0" smtClean="0"/>
              <a:t> and seems to best approximate the</a:t>
            </a:r>
            <a:r>
              <a:rPr lang="en-US" baseline="0" dirty="0" smtClean="0"/>
              <a:t> neurons’ cell membranes</a:t>
            </a:r>
            <a:endParaRPr lang="en-US" dirty="0"/>
          </a:p>
        </p:txBody>
      </p:sp>
      <p:sp>
        <p:nvSpPr>
          <p:cNvPr id="4" name="Slide Number Placeholder 3"/>
          <p:cNvSpPr>
            <a:spLocks noGrp="1"/>
          </p:cNvSpPr>
          <p:nvPr>
            <p:ph type="sldNum" sz="quarter" idx="10"/>
          </p:nvPr>
        </p:nvSpPr>
        <p:spPr/>
        <p:txBody>
          <a:bodyPr/>
          <a:lstStyle/>
          <a:p>
            <a:fld id="{4B47CE3F-95C3-B844-A5A5-05022B5D5935}" type="slidenum">
              <a:rPr lang="en-US" smtClean="0"/>
              <a:t>48</a:t>
            </a:fld>
            <a:endParaRPr lang="en-US"/>
          </a:p>
        </p:txBody>
      </p:sp>
    </p:spTree>
    <p:extLst>
      <p:ext uri="{BB962C8B-B14F-4D97-AF65-F5344CB8AC3E}">
        <p14:creationId xmlns:p14="http://schemas.microsoft.com/office/powerpoint/2010/main" val="36403889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shows how</a:t>
            </a:r>
            <a:r>
              <a:rPr lang="en-US" baseline="0" dirty="0" smtClean="0"/>
              <a:t> it defies our expectations…</a:t>
            </a:r>
          </a:p>
          <a:p>
            <a:r>
              <a:rPr lang="en-US" baseline="0" dirty="0" smtClean="0"/>
              <a:t>Red flag for how much we should trust info in general</a:t>
            </a:r>
          </a:p>
          <a:p>
            <a:r>
              <a:rPr lang="en-US" baseline="0" dirty="0" smtClean="0"/>
              <a:t>Use </a:t>
            </a:r>
            <a:r>
              <a:rPr lang="en-US" baseline="0" dirty="0" smtClean="0"/>
              <a:t>visualization </a:t>
            </a:r>
            <a:r>
              <a:rPr lang="en-US" baseline="0" dirty="0" smtClean="0"/>
              <a:t>to expose ourselves to possibilities that things won’t be what we </a:t>
            </a:r>
            <a:r>
              <a:rPr lang="en-US" baseline="0" dirty="0" smtClean="0"/>
              <a:t>expect</a:t>
            </a:r>
          </a:p>
          <a:p>
            <a:r>
              <a:rPr lang="en-US" baseline="0" dirty="0" smtClean="0"/>
              <a:t>Want to verify research hypotheses but need to be open to the idea that data may be bad—or the data defies some assumptions we have</a:t>
            </a:r>
            <a:endParaRPr lang="en-US" dirty="0"/>
          </a:p>
        </p:txBody>
      </p:sp>
      <p:sp>
        <p:nvSpPr>
          <p:cNvPr id="4" name="Slide Number Placeholder 3"/>
          <p:cNvSpPr>
            <a:spLocks noGrp="1"/>
          </p:cNvSpPr>
          <p:nvPr>
            <p:ph type="sldNum" sz="quarter" idx="10"/>
          </p:nvPr>
        </p:nvSpPr>
        <p:spPr/>
        <p:txBody>
          <a:bodyPr/>
          <a:lstStyle/>
          <a:p>
            <a:fld id="{4B47CE3F-95C3-B844-A5A5-05022B5D5935}" type="slidenum">
              <a:rPr lang="en-US" smtClean="0"/>
              <a:t>49</a:t>
            </a:fld>
            <a:endParaRPr lang="en-US"/>
          </a:p>
        </p:txBody>
      </p:sp>
    </p:spTree>
    <p:extLst>
      <p:ext uri="{BB962C8B-B14F-4D97-AF65-F5344CB8AC3E}">
        <p14:creationId xmlns:p14="http://schemas.microsoft.com/office/powerpoint/2010/main" val="36403889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47CE3F-95C3-B844-A5A5-05022B5D5935}" type="slidenum">
              <a:rPr lang="en-US" smtClean="0"/>
              <a:t>51</a:t>
            </a:fld>
            <a:endParaRPr lang="en-US"/>
          </a:p>
        </p:txBody>
      </p:sp>
    </p:spTree>
    <p:extLst>
      <p:ext uri="{BB962C8B-B14F-4D97-AF65-F5344CB8AC3E}">
        <p14:creationId xmlns:p14="http://schemas.microsoft.com/office/powerpoint/2010/main" val="36403889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B47CE3F-95C3-B844-A5A5-05022B5D5935}" type="slidenum">
              <a:rPr lang="en-US" smtClean="0"/>
              <a:t>52</a:t>
            </a:fld>
            <a:endParaRPr lang="en-US"/>
          </a:p>
        </p:txBody>
      </p:sp>
    </p:spTree>
    <p:extLst>
      <p:ext uri="{BB962C8B-B14F-4D97-AF65-F5344CB8AC3E}">
        <p14:creationId xmlns:p14="http://schemas.microsoft.com/office/powerpoint/2010/main" val="290696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---One way of addressing that is to implement particle tracking methods to gain quantitative data for further analysis and to produce qualitatively insightful visualizations</a:t>
            </a:r>
            <a:endParaRPr lang="en-US" baseline="0" dirty="0" smtClean="0"/>
          </a:p>
        </p:txBody>
      </p:sp>
      <p:sp>
        <p:nvSpPr>
          <p:cNvPr id="4" name="Slide Number Placeholder 3"/>
          <p:cNvSpPr>
            <a:spLocks noGrp="1"/>
          </p:cNvSpPr>
          <p:nvPr>
            <p:ph type="sldNum" sz="quarter" idx="10"/>
          </p:nvPr>
        </p:nvSpPr>
        <p:spPr/>
        <p:txBody>
          <a:bodyPr/>
          <a:lstStyle/>
          <a:p>
            <a:fld id="{4B47CE3F-95C3-B844-A5A5-05022B5D5935}" type="slidenum">
              <a:rPr lang="en-US" smtClean="0"/>
              <a:t>6</a:t>
            </a:fld>
            <a:endParaRPr lang="en-US"/>
          </a:p>
        </p:txBody>
      </p:sp>
    </p:spTree>
    <p:extLst>
      <p:ext uri="{BB962C8B-B14F-4D97-AF65-F5344CB8AC3E}">
        <p14:creationId xmlns:p14="http://schemas.microsoft.com/office/powerpoint/2010/main" val="36403889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--Secondly, what can we learn about the broader context in which cells are moving? Are there interactions with the environment that determine the path they’ll take?</a:t>
            </a:r>
            <a:endParaRPr lang="en-US" baseline="0" dirty="0" smtClean="0"/>
          </a:p>
        </p:txBody>
      </p:sp>
      <p:sp>
        <p:nvSpPr>
          <p:cNvPr id="4" name="Slide Number Placeholder 3"/>
          <p:cNvSpPr>
            <a:spLocks noGrp="1"/>
          </p:cNvSpPr>
          <p:nvPr>
            <p:ph type="sldNum" sz="quarter" idx="10"/>
          </p:nvPr>
        </p:nvSpPr>
        <p:spPr/>
        <p:txBody>
          <a:bodyPr/>
          <a:lstStyle/>
          <a:p>
            <a:fld id="{4B47CE3F-95C3-B844-A5A5-05022B5D5935}" type="slidenum">
              <a:rPr lang="en-US" smtClean="0"/>
              <a:t>7</a:t>
            </a:fld>
            <a:endParaRPr lang="en-US"/>
          </a:p>
        </p:txBody>
      </p:sp>
    </p:spTree>
    <p:extLst>
      <p:ext uri="{BB962C8B-B14F-4D97-AF65-F5344CB8AC3E}">
        <p14:creationId xmlns:p14="http://schemas.microsoft.com/office/powerpoint/2010/main" val="3640388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---We seek to address this using 3D volume renderings to provide a sense of context against which quantitative results, such as those from particle tracking methods, may be assessed.</a:t>
            </a:r>
            <a:endParaRPr lang="en-US" baseline="0" dirty="0" smtClean="0"/>
          </a:p>
        </p:txBody>
      </p:sp>
      <p:sp>
        <p:nvSpPr>
          <p:cNvPr id="4" name="Slide Number Placeholder 3"/>
          <p:cNvSpPr>
            <a:spLocks noGrp="1"/>
          </p:cNvSpPr>
          <p:nvPr>
            <p:ph type="sldNum" sz="quarter" idx="10"/>
          </p:nvPr>
        </p:nvSpPr>
        <p:spPr/>
        <p:txBody>
          <a:bodyPr/>
          <a:lstStyle/>
          <a:p>
            <a:fld id="{4B47CE3F-95C3-B844-A5A5-05022B5D5935}" type="slidenum">
              <a:rPr lang="en-US" smtClean="0"/>
              <a:t>8</a:t>
            </a:fld>
            <a:endParaRPr lang="en-US"/>
          </a:p>
        </p:txBody>
      </p:sp>
    </p:spTree>
    <p:extLst>
      <p:ext uri="{BB962C8B-B14F-4D97-AF65-F5344CB8AC3E}">
        <p14:creationId xmlns:p14="http://schemas.microsoft.com/office/powerpoint/2010/main" val="36403889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particular motivations for this project</a:t>
            </a:r>
            <a:endParaRPr lang="en-US" dirty="0"/>
          </a:p>
        </p:txBody>
      </p:sp>
      <p:sp>
        <p:nvSpPr>
          <p:cNvPr id="4" name="Slide Number Placeholder 3"/>
          <p:cNvSpPr>
            <a:spLocks noGrp="1"/>
          </p:cNvSpPr>
          <p:nvPr>
            <p:ph type="sldNum" sz="quarter" idx="10"/>
          </p:nvPr>
        </p:nvSpPr>
        <p:spPr/>
        <p:txBody>
          <a:bodyPr/>
          <a:lstStyle/>
          <a:p>
            <a:fld id="{4B47CE3F-95C3-B844-A5A5-05022B5D5935}" type="slidenum">
              <a:rPr lang="en-US" smtClean="0"/>
              <a:t>9</a:t>
            </a:fld>
            <a:endParaRPr lang="en-US"/>
          </a:p>
        </p:txBody>
      </p:sp>
    </p:spTree>
    <p:extLst>
      <p:ext uri="{BB962C8B-B14F-4D97-AF65-F5344CB8AC3E}">
        <p14:creationId xmlns:p14="http://schemas.microsoft.com/office/powerpoint/2010/main" val="40219389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--DLSM illuminates only the</a:t>
            </a:r>
            <a:r>
              <a:rPr lang="en-US" baseline="0" dirty="0" smtClean="0"/>
              <a:t> part of the specimen that’s in the focus of the detection system</a:t>
            </a:r>
          </a:p>
          <a:p>
            <a:r>
              <a:rPr lang="en-US" baseline="0" dirty="0" smtClean="0"/>
              <a:t>--This helps to greatly reduce effects of photo-toxicity and photo-bleaching that are of concern when performing </a:t>
            </a:r>
            <a:r>
              <a:rPr lang="en-US" i="1" baseline="0" dirty="0" smtClean="0"/>
              <a:t>in vivo </a:t>
            </a:r>
            <a:r>
              <a:rPr lang="en-US" i="0" baseline="0" dirty="0" smtClean="0"/>
              <a:t>imaging</a:t>
            </a:r>
          </a:p>
          <a:p>
            <a:r>
              <a:rPr lang="en-US" i="0" baseline="0" dirty="0" smtClean="0"/>
              <a:t>--Researchers are provided with quality 3D+t data sets with high resolution. In our case, we had access to 3D+t data in two channels</a:t>
            </a:r>
          </a:p>
          <a:p>
            <a:r>
              <a:rPr lang="en-US" i="0" baseline="0" dirty="0" smtClean="0"/>
              <a:t>----The green channel label cell nuclei in green, while the red channel labels FBMNs in red</a:t>
            </a:r>
          </a:p>
          <a:p>
            <a:r>
              <a:rPr lang="en-US" i="0" baseline="0" dirty="0" smtClean="0"/>
              <a:t>--All of this data is a double-edged sword, however:</a:t>
            </a:r>
            <a:endParaRPr lang="en-US" dirty="0" smtClean="0"/>
          </a:p>
          <a:p>
            <a:r>
              <a:rPr lang="en-US" sz="1200" dirty="0" smtClean="0"/>
              <a:t>----downside</a:t>
            </a:r>
            <a:r>
              <a:rPr lang="en-US" sz="1200" dirty="0" smtClean="0"/>
              <a:t>---high res images 2000x2000x300 on big </a:t>
            </a:r>
            <a:r>
              <a:rPr lang="en-US" sz="1200" dirty="0" smtClean="0"/>
              <a:t>side, with 2 channels</a:t>
            </a:r>
            <a:r>
              <a:rPr lang="en-US" sz="1200" baseline="0" dirty="0" smtClean="0"/>
              <a:t> and</a:t>
            </a:r>
            <a:r>
              <a:rPr lang="en-US" sz="1200" dirty="0" smtClean="0"/>
              <a:t> </a:t>
            </a:r>
            <a:r>
              <a:rPr lang="en-US" sz="1200" dirty="0" smtClean="0"/>
              <a:t>100s of time slices—one slice every few minutes, so TBs of images per day—that’s a challenge– so interesting CS </a:t>
            </a:r>
            <a:r>
              <a:rPr lang="en-US" sz="1200" dirty="0" smtClean="0"/>
              <a:t>problem</a:t>
            </a:r>
            <a:endParaRPr lang="en-US" sz="1200" dirty="0" smtClean="0"/>
          </a:p>
        </p:txBody>
      </p:sp>
      <p:sp>
        <p:nvSpPr>
          <p:cNvPr id="4" name="Slide Number Placeholder 3"/>
          <p:cNvSpPr>
            <a:spLocks noGrp="1"/>
          </p:cNvSpPr>
          <p:nvPr>
            <p:ph type="sldNum" sz="quarter" idx="10"/>
          </p:nvPr>
        </p:nvSpPr>
        <p:spPr/>
        <p:txBody>
          <a:bodyPr/>
          <a:lstStyle/>
          <a:p>
            <a:fld id="{4B47CE3F-95C3-B844-A5A5-05022B5D5935}" type="slidenum">
              <a:rPr lang="en-US" smtClean="0"/>
              <a:t>10</a:t>
            </a:fld>
            <a:endParaRPr lang="en-US"/>
          </a:p>
        </p:txBody>
      </p:sp>
    </p:spTree>
    <p:extLst>
      <p:ext uri="{BB962C8B-B14F-4D97-AF65-F5344CB8AC3E}">
        <p14:creationId xmlns:p14="http://schemas.microsoft.com/office/powerpoint/2010/main" val="3640388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32A83508-86C7-B449-A3EB-5E117189D7DC}" type="datetime2">
              <a:rPr lang="en-US" smtClean="0"/>
              <a:t>Thursday, August 7, 14</a:t>
            </a:fld>
            <a:endParaRPr lang="en-US"/>
          </a:p>
        </p:txBody>
      </p:sp>
      <p:sp>
        <p:nvSpPr>
          <p:cNvPr id="5" name="Footer Placeholder 4"/>
          <p:cNvSpPr>
            <a:spLocks noGrp="1"/>
          </p:cNvSpPr>
          <p:nvPr>
            <p:ph type="ftr" sz="quarter" idx="11"/>
          </p:nvPr>
        </p:nvSpPr>
        <p:spPr/>
        <p:txBody>
          <a:bodyPr/>
          <a:lstStyle/>
          <a:p>
            <a:pPr algn="r"/>
            <a:r>
              <a:rPr lang="en-US" smtClean="0"/>
              <a:t>7 August 2014</a:t>
            </a: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4C9107E-D5FE-6C4F-84AB-92DA7C625F3D}" type="datetime2">
              <a:rPr lang="en-US" smtClean="0"/>
              <a:t>Thursday, August 7, 14</a:t>
            </a:fld>
            <a:endParaRPr lang="en-US"/>
          </a:p>
        </p:txBody>
      </p:sp>
      <p:sp>
        <p:nvSpPr>
          <p:cNvPr id="5" name="Footer Placeholder 4"/>
          <p:cNvSpPr>
            <a:spLocks noGrp="1"/>
          </p:cNvSpPr>
          <p:nvPr>
            <p:ph type="ftr" sz="quarter" idx="11"/>
          </p:nvPr>
        </p:nvSpPr>
        <p:spPr/>
        <p:txBody>
          <a:bodyPr/>
          <a:lstStyle/>
          <a:p>
            <a:pPr algn="r"/>
            <a:r>
              <a:rPr lang="en-US" smtClean="0"/>
              <a:t>7 August 2014</a:t>
            </a: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84B8910-997E-A94A-A345-0DEF834470E2}" type="datetime2">
              <a:rPr lang="en-US" smtClean="0"/>
              <a:t>Thursday, August 7, 14</a:t>
            </a:fld>
            <a:endParaRPr lang="en-US"/>
          </a:p>
        </p:txBody>
      </p:sp>
      <p:sp>
        <p:nvSpPr>
          <p:cNvPr id="5" name="Footer Placeholder 4"/>
          <p:cNvSpPr>
            <a:spLocks noGrp="1"/>
          </p:cNvSpPr>
          <p:nvPr>
            <p:ph type="ftr" sz="quarter" idx="11"/>
          </p:nvPr>
        </p:nvSpPr>
        <p:spPr/>
        <p:txBody>
          <a:bodyPr/>
          <a:lstStyle/>
          <a:p>
            <a:pPr algn="r"/>
            <a:r>
              <a:rPr lang="en-US" smtClean="0"/>
              <a:t>7 August 2014</a:t>
            </a: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03F3B8-5EAC-F243-8874-54DEEC4D07DA}" type="datetime2">
              <a:rPr lang="en-US" smtClean="0"/>
              <a:t>Thursday, August 7, 14</a:t>
            </a:fld>
            <a:endParaRPr lang="en-US"/>
          </a:p>
        </p:txBody>
      </p:sp>
      <p:sp>
        <p:nvSpPr>
          <p:cNvPr id="5" name="Footer Placeholder 4"/>
          <p:cNvSpPr>
            <a:spLocks noGrp="1"/>
          </p:cNvSpPr>
          <p:nvPr>
            <p:ph type="ftr" sz="quarter" idx="11"/>
          </p:nvPr>
        </p:nvSpPr>
        <p:spPr/>
        <p:txBody>
          <a:bodyPr/>
          <a:lstStyle/>
          <a:p>
            <a:pPr algn="r"/>
            <a:r>
              <a:rPr lang="en-US" smtClean="0"/>
              <a:t>7 August 2014</a:t>
            </a: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B7BF5FC-F433-7A49-B34C-3038B65F18EB}" type="datetime2">
              <a:rPr lang="en-US" smtClean="0"/>
              <a:t>Thursday, August 7, 14</a:t>
            </a:fld>
            <a:endParaRPr lang="en-US"/>
          </a:p>
        </p:txBody>
      </p:sp>
      <p:sp>
        <p:nvSpPr>
          <p:cNvPr id="5" name="Footer Placeholder 4"/>
          <p:cNvSpPr>
            <a:spLocks noGrp="1"/>
          </p:cNvSpPr>
          <p:nvPr>
            <p:ph type="ftr" sz="quarter" idx="11"/>
          </p:nvPr>
        </p:nvSpPr>
        <p:spPr/>
        <p:txBody>
          <a:bodyPr/>
          <a:lstStyle/>
          <a:p>
            <a:pPr algn="r"/>
            <a:r>
              <a:rPr lang="en-US" smtClean="0"/>
              <a:t>7 August 2014</a:t>
            </a: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FB4C7145-26FB-9B49-B9C6-78001F5390E7}" type="datetime2">
              <a:rPr lang="en-US" smtClean="0"/>
              <a:t>Thursday, August 7, 14</a:t>
            </a:fld>
            <a:endParaRPr lang="en-US"/>
          </a:p>
        </p:txBody>
      </p:sp>
      <p:sp>
        <p:nvSpPr>
          <p:cNvPr id="6" name="Footer Placeholder 5"/>
          <p:cNvSpPr>
            <a:spLocks noGrp="1"/>
          </p:cNvSpPr>
          <p:nvPr>
            <p:ph type="ftr" sz="quarter" idx="11"/>
          </p:nvPr>
        </p:nvSpPr>
        <p:spPr/>
        <p:txBody>
          <a:bodyPr/>
          <a:lstStyle/>
          <a:p>
            <a:pPr algn="r"/>
            <a:r>
              <a:rPr lang="en-US" smtClean="0"/>
              <a:t>7 August 2014</a:t>
            </a: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3A7D846D-BA89-6C49-BD92-364621C8CAAB}" type="datetime2">
              <a:rPr lang="en-US" smtClean="0"/>
              <a:t>Thursday, August 7, 14</a:t>
            </a:fld>
            <a:endParaRPr lang="en-US"/>
          </a:p>
        </p:txBody>
      </p:sp>
      <p:sp>
        <p:nvSpPr>
          <p:cNvPr id="8" name="Footer Placeholder 7"/>
          <p:cNvSpPr>
            <a:spLocks noGrp="1"/>
          </p:cNvSpPr>
          <p:nvPr>
            <p:ph type="ftr" sz="quarter" idx="11"/>
          </p:nvPr>
        </p:nvSpPr>
        <p:spPr/>
        <p:txBody>
          <a:bodyPr/>
          <a:lstStyle/>
          <a:p>
            <a:pPr algn="r"/>
            <a:r>
              <a:rPr lang="en-US" smtClean="0"/>
              <a:t>7 August 2014</a:t>
            </a: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5D3E94-A07C-B14B-A741-43482B25A89A}" type="datetime2">
              <a:rPr lang="en-US" smtClean="0"/>
              <a:t>Thursday, August 7, 14</a:t>
            </a:fld>
            <a:endParaRPr lang="en-US"/>
          </a:p>
        </p:txBody>
      </p:sp>
      <p:sp>
        <p:nvSpPr>
          <p:cNvPr id="4" name="Footer Placeholder 3"/>
          <p:cNvSpPr>
            <a:spLocks noGrp="1"/>
          </p:cNvSpPr>
          <p:nvPr>
            <p:ph type="ftr" sz="quarter" idx="11"/>
          </p:nvPr>
        </p:nvSpPr>
        <p:spPr/>
        <p:txBody>
          <a:bodyPr/>
          <a:lstStyle/>
          <a:p>
            <a:pPr algn="r"/>
            <a:r>
              <a:rPr lang="en-US" smtClean="0"/>
              <a:t>7 August 2014</a:t>
            </a: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646851-33B3-894E-A505-A941DD0AE534}" type="datetime2">
              <a:rPr lang="en-US" smtClean="0"/>
              <a:t>Thursday, August 7, 14</a:t>
            </a:fld>
            <a:endParaRPr lang="en-US"/>
          </a:p>
        </p:txBody>
      </p:sp>
      <p:sp>
        <p:nvSpPr>
          <p:cNvPr id="3" name="Footer Placeholder 2"/>
          <p:cNvSpPr>
            <a:spLocks noGrp="1"/>
          </p:cNvSpPr>
          <p:nvPr>
            <p:ph type="ftr" sz="quarter" idx="11"/>
          </p:nvPr>
        </p:nvSpPr>
        <p:spPr/>
        <p:txBody>
          <a:bodyPr/>
          <a:lstStyle/>
          <a:p>
            <a:pPr algn="r"/>
            <a:r>
              <a:rPr lang="en-US" smtClean="0"/>
              <a:t>7 August 2014</a:t>
            </a: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8F5A564-3D3D-ED4B-80CB-B9464BAC521E}" type="datetime2">
              <a:rPr lang="en-US" smtClean="0"/>
              <a:t>Thursday, August 7, 14</a:t>
            </a:fld>
            <a:endParaRPr lang="en-US"/>
          </a:p>
        </p:txBody>
      </p:sp>
      <p:sp>
        <p:nvSpPr>
          <p:cNvPr id="6" name="Footer Placeholder 5"/>
          <p:cNvSpPr>
            <a:spLocks noGrp="1"/>
          </p:cNvSpPr>
          <p:nvPr>
            <p:ph type="ftr" sz="quarter" idx="11"/>
          </p:nvPr>
        </p:nvSpPr>
        <p:spPr/>
        <p:txBody>
          <a:bodyPr/>
          <a:lstStyle/>
          <a:p>
            <a:pPr algn="r"/>
            <a:r>
              <a:rPr lang="en-US" smtClean="0"/>
              <a:t>7 August 2014</a:t>
            </a: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F418C1C-4D3F-A04B-8759-BB0AD59A2EA4}" type="datetime2">
              <a:rPr lang="en-US" smtClean="0"/>
              <a:t>Thursday, August 7, 14</a:t>
            </a:fld>
            <a:endParaRPr lang="en-US"/>
          </a:p>
        </p:txBody>
      </p:sp>
      <p:sp>
        <p:nvSpPr>
          <p:cNvPr id="6" name="Footer Placeholder 5"/>
          <p:cNvSpPr>
            <a:spLocks noGrp="1"/>
          </p:cNvSpPr>
          <p:nvPr>
            <p:ph type="ftr" sz="quarter" idx="11"/>
          </p:nvPr>
        </p:nvSpPr>
        <p:spPr/>
        <p:txBody>
          <a:bodyPr/>
          <a:lstStyle/>
          <a:p>
            <a:pPr algn="r"/>
            <a:r>
              <a:rPr lang="en-US" smtClean="0"/>
              <a:t>7 August 2014</a:t>
            </a: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0" y="0"/>
            <a:ext cx="9144000" cy="3657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5AFC3CAB-1484-3242-B07D-8CBC4DA7BC70}" type="datetime2">
              <a:rPr lang="en-US" smtClean="0"/>
              <a:t>Thursday, August 7, 14</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pPr algn="r"/>
            <a:r>
              <a:rPr lang="en-US" smtClean="0"/>
              <a:t>7 August 2014</a:t>
            </a:r>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hd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emf"/><Relationship Id="rId5" Type="http://schemas.openxmlformats.org/officeDocument/2006/relationships/image" Target="../media/image6.emf"/><Relationship Id="rId6" Type="http://schemas.openxmlformats.org/officeDocument/2006/relationships/image" Target="../media/image7.emf"/><Relationship Id="rId7" Type="http://schemas.openxmlformats.org/officeDocument/2006/relationships/image" Target="../media/image8.emf"/><Relationship Id="rId8" Type="http://schemas.openxmlformats.org/officeDocument/2006/relationships/image" Target="../media/image9.emf"/><Relationship Id="rId9" Type="http://schemas.openxmlformats.org/officeDocument/2006/relationships/image" Target="../media/image10.emf"/><Relationship Id="rId10"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4.emf"/><Relationship Id="rId4" Type="http://schemas.openxmlformats.org/officeDocument/2006/relationships/image" Target="../media/image5.emf"/><Relationship Id="rId5" Type="http://schemas.openxmlformats.org/officeDocument/2006/relationships/image" Target="../media/image6.emf"/><Relationship Id="rId6" Type="http://schemas.openxmlformats.org/officeDocument/2006/relationships/image" Target="../media/image7.emf"/><Relationship Id="rId7" Type="http://schemas.openxmlformats.org/officeDocument/2006/relationships/image" Target="../media/image8.emf"/><Relationship Id="rId8" Type="http://schemas.openxmlformats.org/officeDocument/2006/relationships/image" Target="../media/image9.emf"/><Relationship Id="rId9" Type="http://schemas.openxmlformats.org/officeDocument/2006/relationships/image" Target="../media/image10.emf"/><Relationship Id="rId10" Type="http://schemas.openxmlformats.org/officeDocument/2006/relationships/image" Target="../media/image11.em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image" Target="../media/image12.emf"/><Relationship Id="rId4" Type="http://schemas.openxmlformats.org/officeDocument/2006/relationships/image" Target="../media/image13.em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png"/><Relationship Id="rId5" Type="http://schemas.openxmlformats.org/officeDocument/2006/relationships/image" Target="../media/image20.emf"/><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emf"/><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6.xml"/><Relationship Id="rId5" Type="http://schemas.openxmlformats.org/officeDocument/2006/relationships/image" Target="../media/image28.png"/><Relationship Id="rId1" Type="http://schemas.microsoft.com/office/2007/relationships/media" Target="../media/media1.gif"/><Relationship Id="rId2" Type="http://schemas.openxmlformats.org/officeDocument/2006/relationships/video" Target="../media/media1.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7.xml"/><Relationship Id="rId5" Type="http://schemas.openxmlformats.org/officeDocument/2006/relationships/image" Target="../media/image29.png"/><Relationship Id="rId1" Type="http://schemas.microsoft.com/office/2007/relationships/media" Target="../media/media2.gif"/><Relationship Id="rId2" Type="http://schemas.openxmlformats.org/officeDocument/2006/relationships/video" Target="../media/media2.gif"/></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8.xml"/><Relationship Id="rId5" Type="http://schemas.openxmlformats.org/officeDocument/2006/relationships/image" Target="../media/image30.png"/><Relationship Id="rId1" Type="http://schemas.microsoft.com/office/2007/relationships/media" Target="../media/media3.gif"/><Relationship Id="rId2" Type="http://schemas.openxmlformats.org/officeDocument/2006/relationships/video" Target="../media/media3.gif"/></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9.xml"/><Relationship Id="rId5" Type="http://schemas.openxmlformats.org/officeDocument/2006/relationships/image" Target="../media/image31.png"/><Relationship Id="rId1" Type="http://schemas.microsoft.com/office/2007/relationships/media" Target="../media/media4.gif"/><Relationship Id="rId2" Type="http://schemas.openxmlformats.org/officeDocument/2006/relationships/video" Target="../media/media4.gif"/></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0.xml"/><Relationship Id="rId5" Type="http://schemas.openxmlformats.org/officeDocument/2006/relationships/image" Target="../media/image32.png"/><Relationship Id="rId1" Type="http://schemas.microsoft.com/office/2007/relationships/media" Target="../media/media5.gif"/><Relationship Id="rId2" Type="http://schemas.openxmlformats.org/officeDocument/2006/relationships/video" Target="../media/media5.gif"/></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1.xml"/><Relationship Id="rId5" Type="http://schemas.openxmlformats.org/officeDocument/2006/relationships/image" Target="../media/image33.png"/><Relationship Id="rId1" Type="http://schemas.microsoft.com/office/2007/relationships/media" Target="../media/media6.gif"/><Relationship Id="rId2" Type="http://schemas.openxmlformats.org/officeDocument/2006/relationships/video" Target="../media/media6.gif"/></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2.xml"/><Relationship Id="rId5" Type="http://schemas.openxmlformats.org/officeDocument/2006/relationships/image" Target="../media/image34.png"/><Relationship Id="rId1" Type="http://schemas.microsoft.com/office/2007/relationships/media" Target="../media/media7.gif"/><Relationship Id="rId2" Type="http://schemas.openxmlformats.org/officeDocument/2006/relationships/video" Target="../media/media7.gif"/></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3.xml"/><Relationship Id="rId5" Type="http://schemas.openxmlformats.org/officeDocument/2006/relationships/image" Target="../media/image35.png"/><Relationship Id="rId1" Type="http://schemas.microsoft.com/office/2007/relationships/media" Target="../media/media8.gif"/><Relationship Id="rId2" Type="http://schemas.openxmlformats.org/officeDocument/2006/relationships/video" Target="../media/media8.gif"/></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4.xml"/><Relationship Id="rId5" Type="http://schemas.openxmlformats.org/officeDocument/2006/relationships/image" Target="../media/image36.png"/><Relationship Id="rId1" Type="http://schemas.microsoft.com/office/2007/relationships/media" Target="../media/media9.gif"/><Relationship Id="rId2" Type="http://schemas.openxmlformats.org/officeDocument/2006/relationships/video" Target="../media/media9.gif"/></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5.xml"/><Relationship Id="rId5" Type="http://schemas.openxmlformats.org/officeDocument/2006/relationships/image" Target="../media/image37.png"/><Relationship Id="rId1" Type="http://schemas.microsoft.com/office/2007/relationships/media" Target="../media/media10.gif"/><Relationship Id="rId2" Type="http://schemas.openxmlformats.org/officeDocument/2006/relationships/video" Target="../media/media10.gif"/></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46.xml"/><Relationship Id="rId5" Type="http://schemas.openxmlformats.org/officeDocument/2006/relationships/image" Target="../media/image38.png"/><Relationship Id="rId6" Type="http://schemas.openxmlformats.org/officeDocument/2006/relationships/image" Target="../media/image27.png"/><Relationship Id="rId1" Type="http://schemas.microsoft.com/office/2007/relationships/media" Target="../media/media11.gif"/><Relationship Id="rId2" Type="http://schemas.openxmlformats.org/officeDocument/2006/relationships/video" Target="../media/media11.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000" dirty="0" smtClean="0"/>
              <a:t>Visualization and analysis of Digital Light-sheet microscopy</a:t>
            </a:r>
            <a:endParaRPr lang="en-US" sz="4000" dirty="0"/>
          </a:p>
        </p:txBody>
      </p:sp>
      <p:sp>
        <p:nvSpPr>
          <p:cNvPr id="3" name="Subtitle 2"/>
          <p:cNvSpPr>
            <a:spLocks noGrp="1"/>
          </p:cNvSpPr>
          <p:nvPr>
            <p:ph type="subTitle" idx="1"/>
          </p:nvPr>
        </p:nvSpPr>
        <p:spPr/>
        <p:txBody>
          <a:bodyPr/>
          <a:lstStyle/>
          <a:p>
            <a:r>
              <a:rPr lang="en-US" dirty="0" smtClean="0"/>
              <a:t>Luke Peeler</a:t>
            </a:r>
          </a:p>
          <a:p>
            <a:r>
              <a:rPr lang="en-US" dirty="0" smtClean="0"/>
              <a:t>The University of Chicago</a:t>
            </a:r>
          </a:p>
          <a:p>
            <a:r>
              <a:rPr lang="en-US" dirty="0" smtClean="0"/>
              <a:t>7 August 2014</a:t>
            </a:r>
            <a:endParaRPr lang="en-US" dirty="0"/>
          </a:p>
        </p:txBody>
      </p:sp>
    </p:spTree>
    <p:extLst>
      <p:ext uri="{BB962C8B-B14F-4D97-AF65-F5344CB8AC3E}">
        <p14:creationId xmlns:p14="http://schemas.microsoft.com/office/powerpoint/2010/main" val="4156065018"/>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Digital light-sheet microscopy</a:t>
            </a:r>
            <a:endParaRPr lang="en-US" dirty="0"/>
          </a:p>
        </p:txBody>
      </p:sp>
      <p:sp>
        <p:nvSpPr>
          <p:cNvPr id="3" name="Content Placeholder 2"/>
          <p:cNvSpPr>
            <a:spLocks noGrp="1"/>
          </p:cNvSpPr>
          <p:nvPr>
            <p:ph idx="1"/>
          </p:nvPr>
        </p:nvSpPr>
        <p:spPr>
          <a:xfrm>
            <a:off x="116521" y="1472039"/>
            <a:ext cx="6268840" cy="4876800"/>
          </a:xfrm>
        </p:spPr>
        <p:txBody>
          <a:bodyPr>
            <a:noAutofit/>
          </a:bodyPr>
          <a:lstStyle/>
          <a:p>
            <a:r>
              <a:rPr lang="en-US" dirty="0" smtClean="0"/>
              <a:t>N</a:t>
            </a:r>
            <a:r>
              <a:rPr lang="en-US" dirty="0" smtClean="0"/>
              <a:t>ew modality: illuminates </a:t>
            </a:r>
            <a:r>
              <a:rPr lang="en-US" dirty="0" smtClean="0"/>
              <a:t>specimen slice-by-slice</a:t>
            </a:r>
          </a:p>
          <a:p>
            <a:r>
              <a:rPr lang="en-US" dirty="0" smtClean="0"/>
              <a:t>Minimizes photo-</a:t>
            </a:r>
            <a:r>
              <a:rPr lang="en-US" dirty="0" smtClean="0"/>
              <a:t>bleaching, photo-toxicity</a:t>
            </a:r>
            <a:endParaRPr lang="en-US" dirty="0" smtClean="0"/>
          </a:p>
          <a:p>
            <a:r>
              <a:rPr lang="en-US" dirty="0" smtClean="0"/>
              <a:t>3D</a:t>
            </a:r>
            <a:r>
              <a:rPr lang="en-US" dirty="0" smtClean="0"/>
              <a:t>+t datasets at subcellular resolution</a:t>
            </a:r>
            <a:endParaRPr lang="en-US" dirty="0"/>
          </a:p>
          <a:p>
            <a:r>
              <a:rPr lang="en-US" dirty="0" smtClean="0"/>
              <a:t>Two channels: watch </a:t>
            </a:r>
            <a:r>
              <a:rPr lang="en-US" dirty="0" smtClean="0"/>
              <a:t>development from two perspectives</a:t>
            </a:r>
          </a:p>
          <a:p>
            <a:r>
              <a:rPr lang="en-US" dirty="0" smtClean="0"/>
              <a:t>But datasets are large…</a:t>
            </a:r>
          </a:p>
          <a:p>
            <a:pPr lvl="1"/>
            <a:r>
              <a:rPr lang="en-US" sz="2400" dirty="0" smtClean="0"/>
              <a:t>2000 x 2000 x 300, with two </a:t>
            </a:r>
            <a:r>
              <a:rPr lang="en-US" sz="2400" dirty="0" smtClean="0"/>
              <a:t>channels at 16 bits per channel </a:t>
            </a:r>
            <a:r>
              <a:rPr lang="en-US" sz="2400" dirty="0" smtClean="0"/>
              <a:t>and perhaps 100s of time steps</a:t>
            </a:r>
          </a:p>
          <a:p>
            <a:pPr lvl="1"/>
            <a:r>
              <a:rPr lang="en-US" sz="2400" dirty="0" smtClean="0"/>
              <a:t>TBs of images acquired</a:t>
            </a:r>
          </a:p>
        </p:txBody>
      </p:sp>
      <p:sp>
        <p:nvSpPr>
          <p:cNvPr id="6" name="TextBox 5"/>
          <p:cNvSpPr txBox="1"/>
          <p:nvPr/>
        </p:nvSpPr>
        <p:spPr>
          <a:xfrm>
            <a:off x="0" y="0"/>
            <a:ext cx="1467989" cy="369332"/>
          </a:xfrm>
          <a:prstGeom prst="rect">
            <a:avLst/>
          </a:prstGeom>
          <a:noFill/>
        </p:spPr>
        <p:txBody>
          <a:bodyPr wrap="square" rtlCol="0">
            <a:spAutoFit/>
          </a:bodyPr>
          <a:lstStyle/>
          <a:p>
            <a:r>
              <a:rPr lang="en-US" dirty="0" smtClean="0">
                <a:solidFill>
                  <a:schemeClr val="bg1"/>
                </a:solidFill>
                <a:latin typeface="+mj-lt"/>
              </a:rPr>
              <a:t>Motivation</a:t>
            </a:r>
            <a:endParaRPr lang="en-US" dirty="0">
              <a:solidFill>
                <a:schemeClr val="bg1"/>
              </a:solidFill>
              <a:latin typeface="+mj-lt"/>
            </a:endParaRPr>
          </a:p>
        </p:txBody>
      </p:sp>
      <p:sp>
        <p:nvSpPr>
          <p:cNvPr id="7" name="Footer Placeholder 6"/>
          <p:cNvSpPr>
            <a:spLocks noGrp="1"/>
          </p:cNvSpPr>
          <p:nvPr>
            <p:ph type="ftr" sz="quarter" idx="11"/>
          </p:nvPr>
        </p:nvSpPr>
        <p:spPr/>
        <p:txBody>
          <a:bodyPr/>
          <a:lstStyle/>
          <a:p>
            <a:pPr algn="r"/>
            <a:r>
              <a:rPr lang="en-US" smtClean="0"/>
              <a:t>7 August 2014</a:t>
            </a:r>
            <a:endParaRPr lang="en-US" dirty="0"/>
          </a:p>
        </p:txBody>
      </p:sp>
      <p:sp>
        <p:nvSpPr>
          <p:cNvPr id="8" name="Slide Number Placeholder 7"/>
          <p:cNvSpPr>
            <a:spLocks noGrp="1"/>
          </p:cNvSpPr>
          <p:nvPr>
            <p:ph type="sldNum" sz="quarter" idx="12"/>
          </p:nvPr>
        </p:nvSpPr>
        <p:spPr/>
        <p:txBody>
          <a:bodyPr/>
          <a:lstStyle/>
          <a:p>
            <a:fld id="{0CFEC368-1D7A-4F81-ABF6-AE0E36BAF64C}" type="slidenum">
              <a:rPr lang="en-US" smtClean="0"/>
              <a:pPr/>
              <a:t>10</a:t>
            </a:fld>
            <a:endParaRPr lang="en-US"/>
          </a:p>
        </p:txBody>
      </p:sp>
      <p:grpSp>
        <p:nvGrpSpPr>
          <p:cNvPr id="12" name="Group 11"/>
          <p:cNvGrpSpPr/>
          <p:nvPr/>
        </p:nvGrpSpPr>
        <p:grpSpPr>
          <a:xfrm>
            <a:off x="6579626" y="1325933"/>
            <a:ext cx="2159835" cy="5028812"/>
            <a:chOff x="5418235" y="18288"/>
            <a:chExt cx="2805668" cy="6532525"/>
          </a:xfrm>
        </p:grpSpPr>
        <p:pic>
          <p:nvPicPr>
            <p:cNvPr id="10" name="Picture 9" descr="vp15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8235" y="3304586"/>
              <a:ext cx="2805668" cy="3246227"/>
            </a:xfrm>
            <a:prstGeom prst="rect">
              <a:avLst/>
            </a:prstGeom>
          </p:spPr>
        </p:pic>
        <p:pic>
          <p:nvPicPr>
            <p:cNvPr id="11" name="Picture 10" descr="vp04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8235" y="18288"/>
              <a:ext cx="2805668" cy="3239694"/>
            </a:xfrm>
            <a:prstGeom prst="rect">
              <a:avLst/>
            </a:prstGeom>
          </p:spPr>
        </p:pic>
      </p:grpSp>
      <p:sp>
        <p:nvSpPr>
          <p:cNvPr id="13" name="TextBox 12"/>
          <p:cNvSpPr txBox="1"/>
          <p:nvPr/>
        </p:nvSpPr>
        <p:spPr>
          <a:xfrm>
            <a:off x="6602930" y="6354745"/>
            <a:ext cx="1938001" cy="276999"/>
          </a:xfrm>
          <a:prstGeom prst="rect">
            <a:avLst/>
          </a:prstGeom>
          <a:noFill/>
        </p:spPr>
        <p:txBody>
          <a:bodyPr wrap="none" rtlCol="0">
            <a:spAutoFit/>
          </a:bodyPr>
          <a:lstStyle/>
          <a:p>
            <a:r>
              <a:rPr lang="en-US" sz="1200" dirty="0" smtClean="0"/>
              <a:t>Images courtesy V Prince</a:t>
            </a:r>
            <a:endParaRPr lang="en-US" sz="1200" dirty="0"/>
          </a:p>
        </p:txBody>
      </p:sp>
    </p:spTree>
    <p:extLst>
      <p:ext uri="{BB962C8B-B14F-4D97-AF65-F5344CB8AC3E}">
        <p14:creationId xmlns:p14="http://schemas.microsoft.com/office/powerpoint/2010/main" val="364276169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for researchers</a:t>
            </a:r>
            <a:endParaRPr lang="en-US" dirty="0"/>
          </a:p>
        </p:txBody>
      </p:sp>
      <p:sp>
        <p:nvSpPr>
          <p:cNvPr id="3" name="Content Placeholder 2"/>
          <p:cNvSpPr>
            <a:spLocks noGrp="1"/>
          </p:cNvSpPr>
          <p:nvPr>
            <p:ph idx="1"/>
          </p:nvPr>
        </p:nvSpPr>
        <p:spPr/>
        <p:txBody>
          <a:bodyPr/>
          <a:lstStyle/>
          <a:p>
            <a:r>
              <a:rPr lang="en-US" sz="3200" dirty="0" smtClean="0"/>
              <a:t>Existing tools may be limited and cause performance bottlenecks</a:t>
            </a:r>
          </a:p>
          <a:p>
            <a:r>
              <a:rPr lang="en-US" sz="3200" dirty="0" smtClean="0"/>
              <a:t>Results </a:t>
            </a:r>
            <a:r>
              <a:rPr lang="en-US" sz="3200" dirty="0" smtClean="0"/>
              <a:t>serve as proof-of-concept of Diderot, a new parallel domain-specific language (PDSL) designed for image analysis and visualization</a:t>
            </a:r>
          </a:p>
          <a:p>
            <a:r>
              <a:rPr lang="en-US" sz="3200" dirty="0" smtClean="0"/>
              <a:t>Open-source availability of command-line image reader for CZI file </a:t>
            </a:r>
            <a:r>
              <a:rPr lang="en-US" sz="3200" dirty="0" smtClean="0"/>
              <a:t>format</a:t>
            </a:r>
          </a:p>
        </p:txBody>
      </p:sp>
      <p:sp>
        <p:nvSpPr>
          <p:cNvPr id="6" name="TextBox 5"/>
          <p:cNvSpPr txBox="1"/>
          <p:nvPr/>
        </p:nvSpPr>
        <p:spPr>
          <a:xfrm>
            <a:off x="0" y="0"/>
            <a:ext cx="1467989" cy="369332"/>
          </a:xfrm>
          <a:prstGeom prst="rect">
            <a:avLst/>
          </a:prstGeom>
          <a:noFill/>
        </p:spPr>
        <p:txBody>
          <a:bodyPr wrap="square" rtlCol="0">
            <a:spAutoFit/>
          </a:bodyPr>
          <a:lstStyle/>
          <a:p>
            <a:r>
              <a:rPr lang="en-US" dirty="0" smtClean="0">
                <a:solidFill>
                  <a:schemeClr val="bg1"/>
                </a:solidFill>
                <a:latin typeface="+mj-lt"/>
              </a:rPr>
              <a:t>Motivation</a:t>
            </a:r>
            <a:endParaRPr lang="en-US" dirty="0">
              <a:solidFill>
                <a:schemeClr val="bg1"/>
              </a:solidFill>
              <a:latin typeface="+mj-lt"/>
            </a:endParaRPr>
          </a:p>
        </p:txBody>
      </p:sp>
      <p:sp>
        <p:nvSpPr>
          <p:cNvPr id="5" name="Footer Placeholder 4"/>
          <p:cNvSpPr>
            <a:spLocks noGrp="1"/>
          </p:cNvSpPr>
          <p:nvPr>
            <p:ph type="ftr" sz="quarter" idx="11"/>
          </p:nvPr>
        </p:nvSpPr>
        <p:spPr/>
        <p:txBody>
          <a:bodyPr/>
          <a:lstStyle/>
          <a:p>
            <a:pPr algn="r"/>
            <a:r>
              <a:rPr lang="en-US" smtClean="0"/>
              <a:t>7 August 2014</a:t>
            </a: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11</a:t>
            </a:fld>
            <a:endParaRPr lang="en-US"/>
          </a:p>
        </p:txBody>
      </p:sp>
    </p:spTree>
    <p:extLst>
      <p:ext uri="{BB962C8B-B14F-4D97-AF65-F5344CB8AC3E}">
        <p14:creationId xmlns:p14="http://schemas.microsoft.com/office/powerpoint/2010/main" val="251857080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of embryonic development</a:t>
            </a:r>
            <a:endParaRPr lang="en-US" dirty="0"/>
          </a:p>
        </p:txBody>
      </p:sp>
      <p:sp>
        <p:nvSpPr>
          <p:cNvPr id="3" name="Content Placeholder 2"/>
          <p:cNvSpPr>
            <a:spLocks noGrp="1"/>
          </p:cNvSpPr>
          <p:nvPr>
            <p:ph idx="1"/>
          </p:nvPr>
        </p:nvSpPr>
        <p:spPr>
          <a:xfrm>
            <a:off x="457200" y="1600199"/>
            <a:ext cx="8229600" cy="5121081"/>
          </a:xfrm>
        </p:spPr>
        <p:txBody>
          <a:bodyPr>
            <a:normAutofit fontScale="85000" lnSpcReduction="20000"/>
          </a:bodyPr>
          <a:lstStyle/>
          <a:p>
            <a:r>
              <a:rPr lang="en-US" sz="3200" dirty="0" smtClean="0"/>
              <a:t>Early neurological development depends on cellular </a:t>
            </a:r>
            <a:r>
              <a:rPr lang="en-US" sz="3200" dirty="0" smtClean="0"/>
              <a:t>migration</a:t>
            </a:r>
            <a:endParaRPr lang="en-US" sz="3200" dirty="0" smtClean="0"/>
          </a:p>
          <a:p>
            <a:r>
              <a:rPr lang="en-US" sz="3200" dirty="0" err="1" smtClean="0"/>
              <a:t>Zebrafish</a:t>
            </a:r>
            <a:r>
              <a:rPr lang="en-US" sz="3200" dirty="0" smtClean="0"/>
              <a:t> </a:t>
            </a:r>
            <a:r>
              <a:rPr lang="en-US" sz="3200" dirty="0" smtClean="0"/>
              <a:t>embryos: </a:t>
            </a:r>
            <a:r>
              <a:rPr lang="en-US" sz="3200" dirty="0" smtClean="0"/>
              <a:t>clear </a:t>
            </a:r>
            <a:r>
              <a:rPr lang="en-US" sz="3200" dirty="0" smtClean="0"/>
              <a:t>membranes</a:t>
            </a:r>
            <a:r>
              <a:rPr lang="en-US" sz="3200" dirty="0" smtClean="0"/>
              <a:t>, </a:t>
            </a:r>
            <a:r>
              <a:rPr lang="en-US" sz="3200" dirty="0" smtClean="0"/>
              <a:t>and relatively few neurons </a:t>
            </a:r>
            <a:endParaRPr lang="en-US" sz="3200" dirty="0"/>
          </a:p>
          <a:p>
            <a:r>
              <a:rPr lang="en-US" sz="3200" dirty="0" smtClean="0"/>
              <a:t>Focus on tangential </a:t>
            </a:r>
            <a:r>
              <a:rPr lang="en-US" sz="3200" dirty="0" smtClean="0"/>
              <a:t>migration of facial </a:t>
            </a:r>
            <a:r>
              <a:rPr lang="en-US" sz="3200" dirty="0" err="1" smtClean="0"/>
              <a:t>branchiomotor</a:t>
            </a:r>
            <a:r>
              <a:rPr lang="en-US" sz="3200" dirty="0" smtClean="0"/>
              <a:t> neurons (FBMNs) in </a:t>
            </a:r>
            <a:r>
              <a:rPr lang="en-US" sz="3200" dirty="0" err="1" smtClean="0"/>
              <a:t>zebrafish</a:t>
            </a:r>
            <a:endParaRPr lang="en-US" sz="3200" dirty="0" smtClean="0"/>
          </a:p>
          <a:p>
            <a:pPr lvl="1"/>
            <a:r>
              <a:rPr lang="en-US" sz="2800" dirty="0" smtClean="0"/>
              <a:t>Recent discovery and interest in motion of “pioneer” FBMNs </a:t>
            </a:r>
          </a:p>
          <a:p>
            <a:r>
              <a:rPr lang="en-US" sz="3200" dirty="0" smtClean="0"/>
              <a:t>Visualization and analysis of early neurological development</a:t>
            </a:r>
          </a:p>
          <a:p>
            <a:pPr lvl="1"/>
            <a:r>
              <a:rPr lang="en-US" sz="2800" dirty="0" smtClean="0"/>
              <a:t>Two questions to answer, two methods to address them</a:t>
            </a:r>
          </a:p>
          <a:p>
            <a:pPr lvl="1"/>
            <a:r>
              <a:rPr lang="en-US" sz="2800" dirty="0"/>
              <a:t>Tracking path of pioneer FBMNs and volume renderings at various time </a:t>
            </a:r>
            <a:r>
              <a:rPr lang="en-US" sz="2800" dirty="0" smtClean="0"/>
              <a:t>steps</a:t>
            </a:r>
          </a:p>
          <a:p>
            <a:pPr lvl="1"/>
            <a:endParaRPr lang="en-US" sz="2800" dirty="0"/>
          </a:p>
        </p:txBody>
      </p:sp>
      <p:sp>
        <p:nvSpPr>
          <p:cNvPr id="6" name="TextBox 5"/>
          <p:cNvSpPr txBox="1"/>
          <p:nvPr/>
        </p:nvSpPr>
        <p:spPr>
          <a:xfrm>
            <a:off x="0" y="0"/>
            <a:ext cx="1467989" cy="369332"/>
          </a:xfrm>
          <a:prstGeom prst="rect">
            <a:avLst/>
          </a:prstGeom>
          <a:noFill/>
        </p:spPr>
        <p:txBody>
          <a:bodyPr wrap="square" rtlCol="0">
            <a:spAutoFit/>
          </a:bodyPr>
          <a:lstStyle/>
          <a:p>
            <a:r>
              <a:rPr lang="en-US" dirty="0" smtClean="0">
                <a:solidFill>
                  <a:schemeClr val="bg1"/>
                </a:solidFill>
                <a:latin typeface="+mj-lt"/>
              </a:rPr>
              <a:t>Motivation</a:t>
            </a:r>
            <a:endParaRPr lang="en-US" dirty="0">
              <a:solidFill>
                <a:schemeClr val="bg1"/>
              </a:solidFill>
              <a:latin typeface="+mj-lt"/>
            </a:endParaRPr>
          </a:p>
        </p:txBody>
      </p:sp>
      <p:sp>
        <p:nvSpPr>
          <p:cNvPr id="5" name="Footer Placeholder 4"/>
          <p:cNvSpPr>
            <a:spLocks noGrp="1"/>
          </p:cNvSpPr>
          <p:nvPr>
            <p:ph type="ftr" sz="quarter" idx="11"/>
          </p:nvPr>
        </p:nvSpPr>
        <p:spPr/>
        <p:txBody>
          <a:bodyPr/>
          <a:lstStyle/>
          <a:p>
            <a:pPr algn="r"/>
            <a:r>
              <a:rPr lang="en-US" smtClean="0"/>
              <a:t>7 August 2014</a:t>
            </a: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12</a:t>
            </a:fld>
            <a:endParaRPr lang="en-US"/>
          </a:p>
        </p:txBody>
      </p:sp>
    </p:spTree>
    <p:extLst>
      <p:ext uri="{BB962C8B-B14F-4D97-AF65-F5344CB8AC3E}">
        <p14:creationId xmlns:p14="http://schemas.microsoft.com/office/powerpoint/2010/main" val="2930091537"/>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a:bodyPr>
          <a:lstStyle/>
          <a:p>
            <a:r>
              <a:rPr lang="en-US" sz="3200" dirty="0" smtClean="0">
                <a:solidFill>
                  <a:schemeClr val="tx1">
                    <a:lumMod val="50000"/>
                    <a:lumOff val="50000"/>
                  </a:schemeClr>
                </a:solidFill>
              </a:rPr>
              <a:t>Introduction</a:t>
            </a:r>
          </a:p>
          <a:p>
            <a:r>
              <a:rPr lang="en-US" sz="3200" dirty="0" smtClean="0">
                <a:solidFill>
                  <a:schemeClr val="tx1">
                    <a:lumMod val="50000"/>
                    <a:lumOff val="50000"/>
                  </a:schemeClr>
                </a:solidFill>
              </a:rPr>
              <a:t>Motivation</a:t>
            </a:r>
          </a:p>
          <a:p>
            <a:r>
              <a:rPr lang="en-US" sz="3200" b="1" dirty="0" smtClean="0"/>
              <a:t>Methods</a:t>
            </a:r>
          </a:p>
          <a:p>
            <a:r>
              <a:rPr lang="en-US" sz="3200" dirty="0" smtClean="0">
                <a:solidFill>
                  <a:schemeClr val="tx1">
                    <a:lumMod val="50000"/>
                    <a:lumOff val="50000"/>
                  </a:schemeClr>
                </a:solidFill>
              </a:rPr>
              <a:t>Results</a:t>
            </a:r>
          </a:p>
          <a:p>
            <a:r>
              <a:rPr lang="en-US" sz="3200" dirty="0" smtClean="0">
                <a:solidFill>
                  <a:schemeClr val="tx1">
                    <a:lumMod val="50000"/>
                    <a:lumOff val="50000"/>
                  </a:schemeClr>
                </a:solidFill>
              </a:rPr>
              <a:t>Future Work</a:t>
            </a:r>
            <a:endParaRPr lang="en-US" sz="3200" dirty="0">
              <a:solidFill>
                <a:schemeClr val="tx1">
                  <a:lumMod val="50000"/>
                  <a:lumOff val="50000"/>
                </a:schemeClr>
              </a:solidFill>
            </a:endParaRPr>
          </a:p>
        </p:txBody>
      </p:sp>
      <p:sp>
        <p:nvSpPr>
          <p:cNvPr id="5" name="Footer Placeholder 4"/>
          <p:cNvSpPr>
            <a:spLocks noGrp="1"/>
          </p:cNvSpPr>
          <p:nvPr>
            <p:ph type="ftr" sz="quarter" idx="11"/>
          </p:nvPr>
        </p:nvSpPr>
        <p:spPr/>
        <p:txBody>
          <a:bodyPr/>
          <a:lstStyle/>
          <a:p>
            <a:pPr algn="r"/>
            <a:r>
              <a:rPr lang="en-US" smtClean="0"/>
              <a:t>7 August 2014</a:t>
            </a: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13</a:t>
            </a:fld>
            <a:endParaRPr lang="en-US"/>
          </a:p>
        </p:txBody>
      </p:sp>
    </p:spTree>
    <p:extLst>
      <p:ext uri="{BB962C8B-B14F-4D97-AF65-F5344CB8AC3E}">
        <p14:creationId xmlns:p14="http://schemas.microsoft.com/office/powerpoint/2010/main" val="826216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Particle tracking</a:t>
            </a:r>
            <a:endParaRPr lang="en-US" dirty="0"/>
          </a:p>
        </p:txBody>
      </p:sp>
      <p:sp>
        <p:nvSpPr>
          <p:cNvPr id="3" name="Content Placeholder 2"/>
          <p:cNvSpPr>
            <a:spLocks noGrp="1"/>
          </p:cNvSpPr>
          <p:nvPr>
            <p:ph idx="1"/>
          </p:nvPr>
        </p:nvSpPr>
        <p:spPr/>
        <p:txBody>
          <a:bodyPr>
            <a:normAutofit/>
          </a:bodyPr>
          <a:lstStyle/>
          <a:p>
            <a:r>
              <a:rPr lang="en-US" sz="3200" dirty="0" smtClean="0"/>
              <a:t>Essential aim to recover motion of particles between adjacent frames of image data</a:t>
            </a:r>
          </a:p>
          <a:p>
            <a:r>
              <a:rPr lang="en-US" sz="3200" dirty="0" smtClean="0"/>
              <a:t>Algorithms include cross-correlation methods, deterministic methods, and Bayesian methods</a:t>
            </a:r>
            <a:endParaRPr lang="en-US" sz="3200" dirty="0"/>
          </a:p>
        </p:txBody>
      </p:sp>
      <p:sp>
        <p:nvSpPr>
          <p:cNvPr id="6" name="TextBox 5"/>
          <p:cNvSpPr txBox="1"/>
          <p:nvPr/>
        </p:nvSpPr>
        <p:spPr>
          <a:xfrm>
            <a:off x="0" y="0"/>
            <a:ext cx="1467989" cy="369332"/>
          </a:xfrm>
          <a:prstGeom prst="rect">
            <a:avLst/>
          </a:prstGeom>
          <a:noFill/>
        </p:spPr>
        <p:txBody>
          <a:bodyPr wrap="square" rtlCol="0">
            <a:spAutoFit/>
          </a:bodyPr>
          <a:lstStyle/>
          <a:p>
            <a:r>
              <a:rPr lang="en-US" dirty="0" smtClean="0">
                <a:solidFill>
                  <a:schemeClr val="bg1"/>
                </a:solidFill>
                <a:latin typeface="+mj-lt"/>
              </a:rPr>
              <a:t>Methods</a:t>
            </a:r>
            <a:endParaRPr lang="en-US" dirty="0">
              <a:solidFill>
                <a:schemeClr val="bg1"/>
              </a:solidFill>
              <a:latin typeface="+mj-lt"/>
            </a:endParaRPr>
          </a:p>
        </p:txBody>
      </p:sp>
      <p:sp>
        <p:nvSpPr>
          <p:cNvPr id="5" name="Footer Placeholder 4"/>
          <p:cNvSpPr>
            <a:spLocks noGrp="1"/>
          </p:cNvSpPr>
          <p:nvPr>
            <p:ph type="ftr" sz="quarter" idx="11"/>
          </p:nvPr>
        </p:nvSpPr>
        <p:spPr/>
        <p:txBody>
          <a:bodyPr/>
          <a:lstStyle/>
          <a:p>
            <a:pPr algn="r"/>
            <a:r>
              <a:rPr lang="en-US" dirty="0" smtClean="0"/>
              <a:t>7 August 2014</a:t>
            </a: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14</a:t>
            </a:fld>
            <a:endParaRPr lang="en-US"/>
          </a:p>
        </p:txBody>
      </p:sp>
    </p:spTree>
    <p:extLst>
      <p:ext uri="{BB962C8B-B14F-4D97-AF65-F5344CB8AC3E}">
        <p14:creationId xmlns:p14="http://schemas.microsoft.com/office/powerpoint/2010/main" val="64228710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Cross-Correlation method</a:t>
            </a:r>
            <a:endParaRPr lang="en-US" dirty="0"/>
          </a:p>
        </p:txBody>
      </p:sp>
      <p:sp>
        <p:nvSpPr>
          <p:cNvPr id="3" name="Content Placeholder 2"/>
          <p:cNvSpPr>
            <a:spLocks noGrp="1"/>
          </p:cNvSpPr>
          <p:nvPr>
            <p:ph idx="1"/>
          </p:nvPr>
        </p:nvSpPr>
        <p:spPr/>
        <p:txBody>
          <a:bodyPr>
            <a:normAutofit/>
          </a:bodyPr>
          <a:lstStyle/>
          <a:p>
            <a:r>
              <a:rPr lang="en-US" sz="3200" dirty="0" smtClean="0"/>
              <a:t>Also known as “sliding dot-product”</a:t>
            </a:r>
          </a:p>
          <a:p>
            <a:r>
              <a:rPr lang="en-US" sz="3200" dirty="0" smtClean="0"/>
              <a:t>Evaluate frame</a:t>
            </a:r>
            <a:r>
              <a:rPr lang="en-US" sz="3200" i="1" dirty="0" smtClean="0"/>
              <a:t> </a:t>
            </a:r>
            <a:r>
              <a:rPr lang="en-US" sz="3200" dirty="0" smtClean="0"/>
              <a:t>at time </a:t>
            </a:r>
            <a:r>
              <a:rPr lang="en-US" sz="3200" i="1" dirty="0" smtClean="0"/>
              <a:t>t+</a:t>
            </a:r>
            <a:r>
              <a:rPr lang="en-US" sz="3200" dirty="0" smtClean="0"/>
              <a:t>1</a:t>
            </a:r>
            <a:r>
              <a:rPr lang="en-US" sz="3200" i="1" dirty="0" smtClean="0"/>
              <a:t> </a:t>
            </a:r>
            <a:r>
              <a:rPr lang="en-US" sz="3200" dirty="0" smtClean="0"/>
              <a:t>using estimated position of particle at time </a:t>
            </a:r>
            <a:r>
              <a:rPr lang="en-US" sz="3200" i="1" dirty="0" smtClean="0"/>
              <a:t>t</a:t>
            </a:r>
            <a:r>
              <a:rPr lang="en-US" sz="3200" dirty="0" smtClean="0"/>
              <a:t>, “sliding” template image around target image</a:t>
            </a:r>
          </a:p>
          <a:p>
            <a:pPr lvl="1"/>
            <a:r>
              <a:rPr lang="en-US" sz="2800" dirty="0" smtClean="0"/>
              <a:t>Cross-correlation value is highest when particles overlap most, giving displacement of particle between frames </a:t>
            </a:r>
            <a:r>
              <a:rPr lang="en-US" sz="2800" i="1" dirty="0" smtClean="0"/>
              <a:t>t </a:t>
            </a:r>
            <a:r>
              <a:rPr lang="en-US" sz="2800" dirty="0" smtClean="0"/>
              <a:t>and </a:t>
            </a:r>
            <a:r>
              <a:rPr lang="en-US" sz="2800" i="1" dirty="0" smtClean="0"/>
              <a:t>t+</a:t>
            </a:r>
            <a:r>
              <a:rPr lang="en-US" sz="2800" dirty="0" smtClean="0"/>
              <a:t>1</a:t>
            </a:r>
          </a:p>
        </p:txBody>
      </p:sp>
      <p:sp>
        <p:nvSpPr>
          <p:cNvPr id="6" name="TextBox 5"/>
          <p:cNvSpPr txBox="1"/>
          <p:nvPr/>
        </p:nvSpPr>
        <p:spPr>
          <a:xfrm>
            <a:off x="0" y="0"/>
            <a:ext cx="1467989" cy="369332"/>
          </a:xfrm>
          <a:prstGeom prst="rect">
            <a:avLst/>
          </a:prstGeom>
          <a:noFill/>
        </p:spPr>
        <p:txBody>
          <a:bodyPr wrap="square" rtlCol="0">
            <a:spAutoFit/>
          </a:bodyPr>
          <a:lstStyle/>
          <a:p>
            <a:r>
              <a:rPr lang="en-US" dirty="0" smtClean="0">
                <a:solidFill>
                  <a:schemeClr val="bg1"/>
                </a:solidFill>
                <a:latin typeface="+mj-lt"/>
              </a:rPr>
              <a:t>Methods</a:t>
            </a:r>
            <a:endParaRPr lang="en-US" dirty="0">
              <a:solidFill>
                <a:schemeClr val="bg1"/>
              </a:solidFill>
              <a:latin typeface="+mj-lt"/>
            </a:endParaRPr>
          </a:p>
        </p:txBody>
      </p:sp>
      <p:sp>
        <p:nvSpPr>
          <p:cNvPr id="5" name="Footer Placeholder 4"/>
          <p:cNvSpPr>
            <a:spLocks noGrp="1"/>
          </p:cNvSpPr>
          <p:nvPr>
            <p:ph type="ftr" sz="quarter" idx="11"/>
          </p:nvPr>
        </p:nvSpPr>
        <p:spPr/>
        <p:txBody>
          <a:bodyPr/>
          <a:lstStyle/>
          <a:p>
            <a:pPr algn="r"/>
            <a:r>
              <a:rPr lang="en-US" dirty="0" smtClean="0"/>
              <a:t>7 August 2014</a:t>
            </a: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15</a:t>
            </a:fld>
            <a:endParaRPr lang="en-US"/>
          </a:p>
        </p:txBody>
      </p:sp>
    </p:spTree>
    <p:extLst>
      <p:ext uri="{BB962C8B-B14F-4D97-AF65-F5344CB8AC3E}">
        <p14:creationId xmlns:p14="http://schemas.microsoft.com/office/powerpoint/2010/main" val="197571046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Theoretical basis</a:t>
            </a:r>
            <a:endParaRPr lang="en-US" dirty="0"/>
          </a:p>
        </p:txBody>
      </p:sp>
      <p:sp>
        <p:nvSpPr>
          <p:cNvPr id="6" name="TextBox 5"/>
          <p:cNvSpPr txBox="1"/>
          <p:nvPr/>
        </p:nvSpPr>
        <p:spPr>
          <a:xfrm>
            <a:off x="0" y="0"/>
            <a:ext cx="1467989" cy="369332"/>
          </a:xfrm>
          <a:prstGeom prst="rect">
            <a:avLst/>
          </a:prstGeom>
          <a:noFill/>
        </p:spPr>
        <p:txBody>
          <a:bodyPr wrap="square" rtlCol="0">
            <a:spAutoFit/>
          </a:bodyPr>
          <a:lstStyle/>
          <a:p>
            <a:r>
              <a:rPr lang="en-US" dirty="0" smtClean="0">
                <a:solidFill>
                  <a:schemeClr val="bg1"/>
                </a:solidFill>
                <a:latin typeface="+mj-lt"/>
              </a:rPr>
              <a:t>Methods</a:t>
            </a:r>
            <a:endParaRPr lang="en-US" dirty="0">
              <a:solidFill>
                <a:schemeClr val="bg1"/>
              </a:solidFill>
              <a:latin typeface="+mj-lt"/>
            </a:endParaRPr>
          </a:p>
        </p:txBody>
      </p:sp>
      <p:sp>
        <p:nvSpPr>
          <p:cNvPr id="5" name="Footer Placeholder 4"/>
          <p:cNvSpPr>
            <a:spLocks noGrp="1"/>
          </p:cNvSpPr>
          <p:nvPr>
            <p:ph type="ftr" sz="quarter" idx="11"/>
          </p:nvPr>
        </p:nvSpPr>
        <p:spPr/>
        <p:txBody>
          <a:bodyPr/>
          <a:lstStyle/>
          <a:p>
            <a:pPr algn="r"/>
            <a:r>
              <a:rPr lang="en-US" dirty="0" smtClean="0"/>
              <a:t>7 August 2014</a:t>
            </a: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16</a:t>
            </a:fld>
            <a:endParaRPr lang="en-US"/>
          </a:p>
        </p:txBody>
      </p:sp>
      <p:sp>
        <p:nvSpPr>
          <p:cNvPr id="10" name="TextBox 9"/>
          <p:cNvSpPr txBox="1"/>
          <p:nvPr/>
        </p:nvSpPr>
        <p:spPr>
          <a:xfrm>
            <a:off x="326380" y="2154165"/>
            <a:ext cx="5265383" cy="461665"/>
          </a:xfrm>
          <a:prstGeom prst="rect">
            <a:avLst/>
          </a:prstGeom>
          <a:noFill/>
        </p:spPr>
        <p:txBody>
          <a:bodyPr wrap="none" rtlCol="0">
            <a:spAutoFit/>
          </a:bodyPr>
          <a:lstStyle/>
          <a:p>
            <a:r>
              <a:rPr lang="en-US" sz="2400" dirty="0" smtClean="0"/>
              <a:t>represents image of </a:t>
            </a:r>
            <a:r>
              <a:rPr lang="en-US" sz="2400" i="1" dirty="0" smtClean="0"/>
              <a:t>N </a:t>
            </a:r>
            <a:r>
              <a:rPr lang="en-US" sz="2400" dirty="0" smtClean="0"/>
              <a:t>ideal particles: </a:t>
            </a:r>
            <a:endParaRPr lang="en-US" sz="2400" dirty="0"/>
          </a:p>
        </p:txBody>
      </p:sp>
      <p:pic>
        <p:nvPicPr>
          <p:cNvPr id="11" name="Picture 10"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80" y="1524000"/>
            <a:ext cx="4722557" cy="456708"/>
          </a:xfrm>
          <a:prstGeom prst="rect">
            <a:avLst/>
          </a:prstGeom>
        </p:spPr>
      </p:pic>
      <p:pic>
        <p:nvPicPr>
          <p:cNvPr id="12" name="Picture 11"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7086" y="2189843"/>
            <a:ext cx="1439840" cy="405288"/>
          </a:xfrm>
          <a:prstGeom prst="rect">
            <a:avLst/>
          </a:prstGeom>
        </p:spPr>
      </p:pic>
      <p:pic>
        <p:nvPicPr>
          <p:cNvPr id="14" name="Picture 13"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6380" y="3067405"/>
            <a:ext cx="7851263" cy="465513"/>
          </a:xfrm>
          <a:prstGeom prst="rect">
            <a:avLst/>
          </a:prstGeom>
        </p:spPr>
      </p:pic>
      <p:sp>
        <p:nvSpPr>
          <p:cNvPr id="15" name="TextBox 14"/>
          <p:cNvSpPr txBox="1"/>
          <p:nvPr/>
        </p:nvSpPr>
        <p:spPr>
          <a:xfrm>
            <a:off x="326380" y="2619131"/>
            <a:ext cx="2983810" cy="461665"/>
          </a:xfrm>
          <a:prstGeom prst="rect">
            <a:avLst/>
          </a:prstGeom>
          <a:noFill/>
        </p:spPr>
        <p:txBody>
          <a:bodyPr wrap="none" rtlCol="0">
            <a:spAutoFit/>
          </a:bodyPr>
          <a:lstStyle/>
          <a:p>
            <a:r>
              <a:rPr lang="en-US" sz="2400" dirty="0" smtClean="0"/>
              <a:t>We wish to minimize </a:t>
            </a:r>
            <a:endParaRPr lang="en-US" sz="2400" dirty="0"/>
          </a:p>
        </p:txBody>
      </p:sp>
      <p:pic>
        <p:nvPicPr>
          <p:cNvPr id="16" name="Picture 15"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8049" y="2619131"/>
            <a:ext cx="331537" cy="359954"/>
          </a:xfrm>
          <a:prstGeom prst="rect">
            <a:avLst/>
          </a:prstGeom>
        </p:spPr>
      </p:pic>
      <p:pic>
        <p:nvPicPr>
          <p:cNvPr id="17" name="Picture 16"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6380" y="4064692"/>
            <a:ext cx="8586793" cy="304342"/>
          </a:xfrm>
          <a:prstGeom prst="rect">
            <a:avLst/>
          </a:prstGeom>
        </p:spPr>
      </p:pic>
      <p:sp>
        <p:nvSpPr>
          <p:cNvPr id="18" name="TextBox 17"/>
          <p:cNvSpPr txBox="1"/>
          <p:nvPr/>
        </p:nvSpPr>
        <p:spPr>
          <a:xfrm>
            <a:off x="326380" y="3532918"/>
            <a:ext cx="2403272" cy="461665"/>
          </a:xfrm>
          <a:prstGeom prst="rect">
            <a:avLst/>
          </a:prstGeom>
          <a:noFill/>
        </p:spPr>
        <p:txBody>
          <a:bodyPr wrap="none" rtlCol="0">
            <a:spAutoFit/>
          </a:bodyPr>
          <a:lstStyle/>
          <a:p>
            <a:r>
              <a:rPr lang="en-US" sz="2400" dirty="0" smtClean="0"/>
              <a:t>We can expand:</a:t>
            </a:r>
            <a:endParaRPr lang="en-US" sz="2400" dirty="0"/>
          </a:p>
        </p:txBody>
      </p:sp>
      <p:pic>
        <p:nvPicPr>
          <p:cNvPr id="19" name="Picture 18" descr="latexit-drag.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6380" y="4789371"/>
            <a:ext cx="7738830" cy="507464"/>
          </a:xfrm>
          <a:prstGeom prst="rect">
            <a:avLst/>
          </a:prstGeom>
        </p:spPr>
      </p:pic>
      <p:sp>
        <p:nvSpPr>
          <p:cNvPr id="20" name="TextBox 19"/>
          <p:cNvSpPr txBox="1"/>
          <p:nvPr/>
        </p:nvSpPr>
        <p:spPr>
          <a:xfrm>
            <a:off x="326380" y="4346365"/>
            <a:ext cx="1604375" cy="461665"/>
          </a:xfrm>
          <a:prstGeom prst="rect">
            <a:avLst/>
          </a:prstGeom>
          <a:noFill/>
        </p:spPr>
        <p:txBody>
          <a:bodyPr wrap="none" rtlCol="0">
            <a:spAutoFit/>
          </a:bodyPr>
          <a:lstStyle/>
          <a:p>
            <a:r>
              <a:rPr lang="en-US" sz="2400" dirty="0" smtClean="0"/>
              <a:t>Simplified:</a:t>
            </a:r>
            <a:endParaRPr lang="en-US" sz="2400" dirty="0"/>
          </a:p>
        </p:txBody>
      </p:sp>
      <p:sp>
        <p:nvSpPr>
          <p:cNvPr id="21" name="TextBox 20"/>
          <p:cNvSpPr txBox="1"/>
          <p:nvPr/>
        </p:nvSpPr>
        <p:spPr>
          <a:xfrm>
            <a:off x="457200" y="5414118"/>
            <a:ext cx="377026" cy="461665"/>
          </a:xfrm>
          <a:prstGeom prst="rect">
            <a:avLst/>
          </a:prstGeom>
          <a:noFill/>
        </p:spPr>
        <p:txBody>
          <a:bodyPr wrap="none" rtlCol="0">
            <a:spAutoFit/>
          </a:bodyPr>
          <a:lstStyle/>
          <a:p>
            <a:r>
              <a:rPr lang="en-US" sz="2400" dirty="0" smtClean="0"/>
              <a:t>If </a:t>
            </a:r>
            <a:endParaRPr lang="en-US" sz="2400" dirty="0"/>
          </a:p>
        </p:txBody>
      </p:sp>
      <p:pic>
        <p:nvPicPr>
          <p:cNvPr id="22" name="Picture 21"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3115" y="5534025"/>
            <a:ext cx="1035499" cy="266564"/>
          </a:xfrm>
          <a:prstGeom prst="rect">
            <a:avLst/>
          </a:prstGeom>
        </p:spPr>
      </p:pic>
      <p:pic>
        <p:nvPicPr>
          <p:cNvPr id="23" name="Picture 22" descr="latexit-drag.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6380" y="5868566"/>
            <a:ext cx="7277100" cy="558800"/>
          </a:xfrm>
          <a:prstGeom prst="rect">
            <a:avLst/>
          </a:prstGeom>
        </p:spPr>
      </p:pic>
    </p:spTree>
    <p:extLst>
      <p:ext uri="{BB962C8B-B14F-4D97-AF65-F5344CB8AC3E}">
        <p14:creationId xmlns:p14="http://schemas.microsoft.com/office/powerpoint/2010/main" val="423578813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Theoretical basis</a:t>
            </a:r>
            <a:endParaRPr lang="en-US" dirty="0"/>
          </a:p>
        </p:txBody>
      </p:sp>
      <p:sp>
        <p:nvSpPr>
          <p:cNvPr id="6" name="TextBox 5"/>
          <p:cNvSpPr txBox="1"/>
          <p:nvPr/>
        </p:nvSpPr>
        <p:spPr>
          <a:xfrm>
            <a:off x="0" y="0"/>
            <a:ext cx="1467989" cy="369332"/>
          </a:xfrm>
          <a:prstGeom prst="rect">
            <a:avLst/>
          </a:prstGeom>
          <a:noFill/>
        </p:spPr>
        <p:txBody>
          <a:bodyPr wrap="square" rtlCol="0">
            <a:spAutoFit/>
          </a:bodyPr>
          <a:lstStyle/>
          <a:p>
            <a:r>
              <a:rPr lang="en-US" dirty="0" smtClean="0">
                <a:solidFill>
                  <a:schemeClr val="bg1"/>
                </a:solidFill>
                <a:latin typeface="+mj-lt"/>
              </a:rPr>
              <a:t>Methods</a:t>
            </a:r>
            <a:endParaRPr lang="en-US" dirty="0">
              <a:solidFill>
                <a:schemeClr val="bg1"/>
              </a:solidFill>
              <a:latin typeface="+mj-lt"/>
            </a:endParaRPr>
          </a:p>
        </p:txBody>
      </p:sp>
      <p:sp>
        <p:nvSpPr>
          <p:cNvPr id="5" name="Footer Placeholder 4"/>
          <p:cNvSpPr>
            <a:spLocks noGrp="1"/>
          </p:cNvSpPr>
          <p:nvPr>
            <p:ph type="ftr" sz="quarter" idx="11"/>
          </p:nvPr>
        </p:nvSpPr>
        <p:spPr/>
        <p:txBody>
          <a:bodyPr/>
          <a:lstStyle/>
          <a:p>
            <a:pPr algn="r"/>
            <a:r>
              <a:rPr lang="en-US" dirty="0" smtClean="0"/>
              <a:t>7 August 2014</a:t>
            </a: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17</a:t>
            </a:fld>
            <a:endParaRPr lang="en-US"/>
          </a:p>
        </p:txBody>
      </p:sp>
      <p:sp>
        <p:nvSpPr>
          <p:cNvPr id="10" name="TextBox 9"/>
          <p:cNvSpPr txBox="1"/>
          <p:nvPr/>
        </p:nvSpPr>
        <p:spPr>
          <a:xfrm>
            <a:off x="326380" y="2154165"/>
            <a:ext cx="5265383" cy="461665"/>
          </a:xfrm>
          <a:prstGeom prst="rect">
            <a:avLst/>
          </a:prstGeom>
          <a:noFill/>
        </p:spPr>
        <p:txBody>
          <a:bodyPr wrap="none" rtlCol="0">
            <a:spAutoFit/>
          </a:bodyPr>
          <a:lstStyle/>
          <a:p>
            <a:r>
              <a:rPr lang="en-US" sz="2400" dirty="0" smtClean="0"/>
              <a:t>represents image of </a:t>
            </a:r>
            <a:r>
              <a:rPr lang="en-US" sz="2400" i="1" dirty="0" smtClean="0"/>
              <a:t>N </a:t>
            </a:r>
            <a:r>
              <a:rPr lang="en-US" sz="2400" dirty="0" smtClean="0"/>
              <a:t>ideal particles: </a:t>
            </a:r>
            <a:endParaRPr lang="en-US" sz="2400" dirty="0"/>
          </a:p>
        </p:txBody>
      </p:sp>
      <p:pic>
        <p:nvPicPr>
          <p:cNvPr id="11" name="Picture 10"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6380" y="1524000"/>
            <a:ext cx="4722557" cy="456708"/>
          </a:xfrm>
          <a:prstGeom prst="rect">
            <a:avLst/>
          </a:prstGeom>
        </p:spPr>
      </p:pic>
      <p:pic>
        <p:nvPicPr>
          <p:cNvPr id="12" name="Picture 11"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7086" y="2189843"/>
            <a:ext cx="1439840" cy="405288"/>
          </a:xfrm>
          <a:prstGeom prst="rect">
            <a:avLst/>
          </a:prstGeom>
        </p:spPr>
      </p:pic>
      <p:pic>
        <p:nvPicPr>
          <p:cNvPr id="14" name="Picture 13"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6380" y="3067405"/>
            <a:ext cx="7851263" cy="465513"/>
          </a:xfrm>
          <a:prstGeom prst="rect">
            <a:avLst/>
          </a:prstGeom>
        </p:spPr>
      </p:pic>
      <p:sp>
        <p:nvSpPr>
          <p:cNvPr id="15" name="TextBox 14"/>
          <p:cNvSpPr txBox="1"/>
          <p:nvPr/>
        </p:nvSpPr>
        <p:spPr>
          <a:xfrm>
            <a:off x="326380" y="2619131"/>
            <a:ext cx="2983810" cy="461665"/>
          </a:xfrm>
          <a:prstGeom prst="rect">
            <a:avLst/>
          </a:prstGeom>
          <a:noFill/>
        </p:spPr>
        <p:txBody>
          <a:bodyPr wrap="none" rtlCol="0">
            <a:spAutoFit/>
          </a:bodyPr>
          <a:lstStyle/>
          <a:p>
            <a:r>
              <a:rPr lang="en-US" sz="2400" dirty="0" smtClean="0"/>
              <a:t>We wish to minimize </a:t>
            </a:r>
            <a:endParaRPr lang="en-US" sz="2400" dirty="0"/>
          </a:p>
        </p:txBody>
      </p:sp>
      <p:pic>
        <p:nvPicPr>
          <p:cNvPr id="16" name="Picture 15" descr="latex-image-1.pdf"/>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18049" y="2619131"/>
            <a:ext cx="331537" cy="359954"/>
          </a:xfrm>
          <a:prstGeom prst="rect">
            <a:avLst/>
          </a:prstGeom>
        </p:spPr>
      </p:pic>
      <p:pic>
        <p:nvPicPr>
          <p:cNvPr id="17" name="Picture 16" descr="latex-image-1.pdf"/>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6380" y="4064692"/>
            <a:ext cx="8586793" cy="304342"/>
          </a:xfrm>
          <a:prstGeom prst="rect">
            <a:avLst/>
          </a:prstGeom>
        </p:spPr>
      </p:pic>
      <p:sp>
        <p:nvSpPr>
          <p:cNvPr id="18" name="TextBox 17"/>
          <p:cNvSpPr txBox="1"/>
          <p:nvPr/>
        </p:nvSpPr>
        <p:spPr>
          <a:xfrm>
            <a:off x="326380" y="3532918"/>
            <a:ext cx="2403272" cy="461665"/>
          </a:xfrm>
          <a:prstGeom prst="rect">
            <a:avLst/>
          </a:prstGeom>
          <a:noFill/>
        </p:spPr>
        <p:txBody>
          <a:bodyPr wrap="none" rtlCol="0">
            <a:spAutoFit/>
          </a:bodyPr>
          <a:lstStyle/>
          <a:p>
            <a:r>
              <a:rPr lang="en-US" sz="2400" dirty="0" smtClean="0"/>
              <a:t>We can expand:</a:t>
            </a:r>
            <a:endParaRPr lang="en-US" sz="2400" dirty="0"/>
          </a:p>
        </p:txBody>
      </p:sp>
      <p:pic>
        <p:nvPicPr>
          <p:cNvPr id="19" name="Picture 18" descr="latexit-drag.pdf"/>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6380" y="4789371"/>
            <a:ext cx="7738830" cy="507464"/>
          </a:xfrm>
          <a:prstGeom prst="rect">
            <a:avLst/>
          </a:prstGeom>
        </p:spPr>
      </p:pic>
      <p:sp>
        <p:nvSpPr>
          <p:cNvPr id="20" name="TextBox 19"/>
          <p:cNvSpPr txBox="1"/>
          <p:nvPr/>
        </p:nvSpPr>
        <p:spPr>
          <a:xfrm>
            <a:off x="326380" y="4346365"/>
            <a:ext cx="1604375" cy="461665"/>
          </a:xfrm>
          <a:prstGeom prst="rect">
            <a:avLst/>
          </a:prstGeom>
          <a:noFill/>
        </p:spPr>
        <p:txBody>
          <a:bodyPr wrap="none" rtlCol="0">
            <a:spAutoFit/>
          </a:bodyPr>
          <a:lstStyle/>
          <a:p>
            <a:r>
              <a:rPr lang="en-US" sz="2400" dirty="0" smtClean="0"/>
              <a:t>Simplified:</a:t>
            </a:r>
            <a:endParaRPr lang="en-US" sz="2400" dirty="0"/>
          </a:p>
        </p:txBody>
      </p:sp>
      <p:sp>
        <p:nvSpPr>
          <p:cNvPr id="21" name="TextBox 20"/>
          <p:cNvSpPr txBox="1"/>
          <p:nvPr/>
        </p:nvSpPr>
        <p:spPr>
          <a:xfrm>
            <a:off x="457200" y="5414118"/>
            <a:ext cx="377026" cy="461665"/>
          </a:xfrm>
          <a:prstGeom prst="rect">
            <a:avLst/>
          </a:prstGeom>
          <a:noFill/>
        </p:spPr>
        <p:txBody>
          <a:bodyPr wrap="none" rtlCol="0">
            <a:spAutoFit/>
          </a:bodyPr>
          <a:lstStyle/>
          <a:p>
            <a:r>
              <a:rPr lang="en-US" sz="2400" dirty="0" smtClean="0"/>
              <a:t>If </a:t>
            </a:r>
            <a:endParaRPr lang="en-US" sz="2400" dirty="0"/>
          </a:p>
        </p:txBody>
      </p:sp>
      <p:pic>
        <p:nvPicPr>
          <p:cNvPr id="22" name="Picture 21" descr="latex-image-1.pdf"/>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03115" y="5534025"/>
            <a:ext cx="1035499" cy="266564"/>
          </a:xfrm>
          <a:prstGeom prst="rect">
            <a:avLst/>
          </a:prstGeom>
        </p:spPr>
      </p:pic>
      <p:pic>
        <p:nvPicPr>
          <p:cNvPr id="23" name="Picture 22" descr="latexit-drag.pdf"/>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6380" y="5868566"/>
            <a:ext cx="7277100" cy="558800"/>
          </a:xfrm>
          <a:prstGeom prst="rect">
            <a:avLst/>
          </a:prstGeom>
        </p:spPr>
      </p:pic>
      <p:sp>
        <p:nvSpPr>
          <p:cNvPr id="3" name="Oval 2"/>
          <p:cNvSpPr/>
          <p:nvPr/>
        </p:nvSpPr>
        <p:spPr>
          <a:xfrm>
            <a:off x="5221361" y="5766263"/>
            <a:ext cx="1100819" cy="744188"/>
          </a:xfrm>
          <a:prstGeom prst="ellipse">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0614476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Discrete computation of </a:t>
            </a:r>
            <a:endParaRPr lang="en-US" dirty="0"/>
          </a:p>
        </p:txBody>
      </p:sp>
      <p:sp>
        <p:nvSpPr>
          <p:cNvPr id="6" name="TextBox 5"/>
          <p:cNvSpPr txBox="1"/>
          <p:nvPr/>
        </p:nvSpPr>
        <p:spPr>
          <a:xfrm>
            <a:off x="0" y="0"/>
            <a:ext cx="1467989" cy="369332"/>
          </a:xfrm>
          <a:prstGeom prst="rect">
            <a:avLst/>
          </a:prstGeom>
          <a:noFill/>
        </p:spPr>
        <p:txBody>
          <a:bodyPr wrap="square" rtlCol="0">
            <a:spAutoFit/>
          </a:bodyPr>
          <a:lstStyle/>
          <a:p>
            <a:r>
              <a:rPr lang="en-US" dirty="0" smtClean="0">
                <a:solidFill>
                  <a:schemeClr val="bg1"/>
                </a:solidFill>
                <a:latin typeface="+mj-lt"/>
              </a:rPr>
              <a:t>Methods</a:t>
            </a:r>
            <a:endParaRPr lang="en-US" dirty="0">
              <a:solidFill>
                <a:schemeClr val="bg1"/>
              </a:solidFill>
              <a:latin typeface="+mj-lt"/>
            </a:endParaRPr>
          </a:p>
        </p:txBody>
      </p:sp>
      <p:sp>
        <p:nvSpPr>
          <p:cNvPr id="5" name="Footer Placeholder 4"/>
          <p:cNvSpPr>
            <a:spLocks noGrp="1"/>
          </p:cNvSpPr>
          <p:nvPr>
            <p:ph type="ftr" sz="quarter" idx="11"/>
          </p:nvPr>
        </p:nvSpPr>
        <p:spPr/>
        <p:txBody>
          <a:bodyPr/>
          <a:lstStyle/>
          <a:p>
            <a:pPr algn="r"/>
            <a:r>
              <a:rPr lang="en-US" dirty="0" smtClean="0"/>
              <a:t>7 August 2014</a:t>
            </a: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18</a:t>
            </a:fld>
            <a:endParaRPr lang="en-US"/>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307" y="871502"/>
            <a:ext cx="1041400" cy="444500"/>
          </a:xfrm>
          <a:prstGeom prst="rect">
            <a:avLst/>
          </a:prstGeom>
        </p:spPr>
      </p:pic>
      <p:pic>
        <p:nvPicPr>
          <p:cNvPr id="9" name="Picture 8"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9317" y="3165624"/>
            <a:ext cx="8696392" cy="1174101"/>
          </a:xfrm>
          <a:prstGeom prst="rect">
            <a:avLst/>
          </a:prstGeom>
        </p:spPr>
      </p:pic>
    </p:spTree>
    <p:extLst>
      <p:ext uri="{BB962C8B-B14F-4D97-AF65-F5344CB8AC3E}">
        <p14:creationId xmlns:p14="http://schemas.microsoft.com/office/powerpoint/2010/main" val="47693080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Practical adjustments</a:t>
            </a:r>
            <a:endParaRPr lang="en-US" dirty="0"/>
          </a:p>
        </p:txBody>
      </p:sp>
      <p:sp>
        <p:nvSpPr>
          <p:cNvPr id="3" name="Content Placeholder 2"/>
          <p:cNvSpPr>
            <a:spLocks noGrp="1"/>
          </p:cNvSpPr>
          <p:nvPr>
            <p:ph idx="1"/>
          </p:nvPr>
        </p:nvSpPr>
        <p:spPr>
          <a:xfrm>
            <a:off x="457200" y="1600200"/>
            <a:ext cx="3775869" cy="4876800"/>
          </a:xfrm>
        </p:spPr>
        <p:txBody>
          <a:bodyPr>
            <a:normAutofit fontScale="85000" lnSpcReduction="20000"/>
          </a:bodyPr>
          <a:lstStyle/>
          <a:p>
            <a:r>
              <a:rPr lang="en-US" sz="3200" dirty="0" smtClean="0"/>
              <a:t>Let       be represented </a:t>
            </a:r>
            <a:r>
              <a:rPr lang="en-US" sz="3200" dirty="0" smtClean="0"/>
              <a:t>by a region of size </a:t>
            </a:r>
            <a:r>
              <a:rPr lang="en-US" sz="3200" i="1" dirty="0" smtClean="0"/>
              <a:t>w</a:t>
            </a:r>
            <a:r>
              <a:rPr lang="en-US" sz="3200" dirty="0" smtClean="0"/>
              <a:t>, </a:t>
            </a:r>
            <a:r>
              <a:rPr lang="en-US" sz="3200" dirty="0" smtClean="0"/>
              <a:t>around cell </a:t>
            </a:r>
            <a:r>
              <a:rPr lang="en-US" sz="3200" dirty="0" smtClean="0"/>
              <a:t>center, </a:t>
            </a:r>
            <a:r>
              <a:rPr lang="en-US" sz="3200" i="1" dirty="0" smtClean="0"/>
              <a:t>c</a:t>
            </a:r>
            <a:r>
              <a:rPr lang="en-US" sz="3200" dirty="0" smtClean="0"/>
              <a:t>, </a:t>
            </a:r>
            <a:r>
              <a:rPr lang="en-US" sz="3200" dirty="0" smtClean="0"/>
              <a:t>in frame </a:t>
            </a:r>
            <a:r>
              <a:rPr lang="en-US" sz="3200" i="1" dirty="0" smtClean="0"/>
              <a:t>t</a:t>
            </a:r>
          </a:p>
          <a:p>
            <a:r>
              <a:rPr lang="en-US" sz="3200" dirty="0" smtClean="0"/>
              <a:t>Focusing on one cell, restrict computation to small area of target image in frame </a:t>
            </a:r>
            <a:r>
              <a:rPr lang="en-US" sz="3200" i="1" dirty="0" smtClean="0"/>
              <a:t>t+1 </a:t>
            </a:r>
            <a:r>
              <a:rPr lang="en-US" sz="3200" dirty="0" smtClean="0"/>
              <a:t>related to cell </a:t>
            </a:r>
            <a:r>
              <a:rPr lang="en-US" sz="3200" dirty="0" smtClean="0"/>
              <a:t>diameter, </a:t>
            </a:r>
            <a:r>
              <a:rPr lang="en-US" sz="3200" i="1" dirty="0" smtClean="0"/>
              <a:t>w</a:t>
            </a:r>
            <a:r>
              <a:rPr lang="en-US" sz="3200" dirty="0" smtClean="0"/>
              <a:t>, </a:t>
            </a:r>
            <a:r>
              <a:rPr lang="en-US" sz="3200" dirty="0" smtClean="0"/>
              <a:t>and maximum </a:t>
            </a:r>
            <a:r>
              <a:rPr lang="en-US" sz="3200" dirty="0" smtClean="0"/>
              <a:t>displacement, </a:t>
            </a:r>
            <a:r>
              <a:rPr lang="en-US" sz="3200" i="1" dirty="0" smtClean="0"/>
              <a:t>b</a:t>
            </a:r>
            <a:r>
              <a:rPr lang="en-US" sz="3200" dirty="0" smtClean="0"/>
              <a:t> </a:t>
            </a:r>
            <a:endParaRPr lang="en-US" sz="3200" dirty="0" smtClean="0"/>
          </a:p>
        </p:txBody>
      </p:sp>
      <p:sp>
        <p:nvSpPr>
          <p:cNvPr id="6" name="TextBox 5"/>
          <p:cNvSpPr txBox="1"/>
          <p:nvPr/>
        </p:nvSpPr>
        <p:spPr>
          <a:xfrm>
            <a:off x="0" y="0"/>
            <a:ext cx="1467989" cy="369332"/>
          </a:xfrm>
          <a:prstGeom prst="rect">
            <a:avLst/>
          </a:prstGeom>
          <a:noFill/>
        </p:spPr>
        <p:txBody>
          <a:bodyPr wrap="square" rtlCol="0">
            <a:spAutoFit/>
          </a:bodyPr>
          <a:lstStyle/>
          <a:p>
            <a:r>
              <a:rPr lang="en-US" dirty="0" smtClean="0">
                <a:solidFill>
                  <a:schemeClr val="bg1"/>
                </a:solidFill>
                <a:latin typeface="+mj-lt"/>
              </a:rPr>
              <a:t>Methods</a:t>
            </a:r>
            <a:endParaRPr lang="en-US" dirty="0">
              <a:solidFill>
                <a:schemeClr val="bg1"/>
              </a:solidFill>
              <a:latin typeface="+mj-lt"/>
            </a:endParaRPr>
          </a:p>
        </p:txBody>
      </p:sp>
      <p:sp>
        <p:nvSpPr>
          <p:cNvPr id="5" name="Footer Placeholder 4"/>
          <p:cNvSpPr>
            <a:spLocks noGrp="1"/>
          </p:cNvSpPr>
          <p:nvPr>
            <p:ph type="ftr" sz="quarter" idx="11"/>
          </p:nvPr>
        </p:nvSpPr>
        <p:spPr/>
        <p:txBody>
          <a:bodyPr/>
          <a:lstStyle/>
          <a:p>
            <a:pPr algn="r"/>
            <a:r>
              <a:rPr lang="en-US" dirty="0" smtClean="0"/>
              <a:t>7 August 2014</a:t>
            </a: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19</a:t>
            </a:fld>
            <a:endParaRPr lang="en-US"/>
          </a:p>
        </p:txBody>
      </p:sp>
      <p:pic>
        <p:nvPicPr>
          <p:cNvPr id="4" name="Picture 3"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80456" y="1727728"/>
            <a:ext cx="291304" cy="339855"/>
          </a:xfrm>
          <a:prstGeom prst="rect">
            <a:avLst/>
          </a:prstGeom>
        </p:spPr>
      </p:pic>
      <p:pic>
        <p:nvPicPr>
          <p:cNvPr id="9" name="Picture 8" descr="xcorr-diagr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3069" y="1912989"/>
            <a:ext cx="4827986" cy="4249351"/>
          </a:xfrm>
          <a:prstGeom prst="rect">
            <a:avLst/>
          </a:prstGeom>
        </p:spPr>
      </p:pic>
    </p:spTree>
    <p:extLst>
      <p:ext uri="{BB962C8B-B14F-4D97-AF65-F5344CB8AC3E}">
        <p14:creationId xmlns:p14="http://schemas.microsoft.com/office/powerpoint/2010/main" val="212981270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a:bodyPr>
          <a:lstStyle/>
          <a:p>
            <a:r>
              <a:rPr lang="en-US" sz="3200" b="1" dirty="0" smtClean="0"/>
              <a:t>Introduction</a:t>
            </a:r>
          </a:p>
          <a:p>
            <a:r>
              <a:rPr lang="en-US" sz="3200" dirty="0" smtClean="0">
                <a:solidFill>
                  <a:schemeClr val="tx1">
                    <a:lumMod val="50000"/>
                    <a:lumOff val="50000"/>
                  </a:schemeClr>
                </a:solidFill>
              </a:rPr>
              <a:t>Motivation</a:t>
            </a:r>
          </a:p>
          <a:p>
            <a:r>
              <a:rPr lang="en-US" sz="3200" dirty="0" smtClean="0">
                <a:solidFill>
                  <a:schemeClr val="tx1">
                    <a:lumMod val="50000"/>
                    <a:lumOff val="50000"/>
                  </a:schemeClr>
                </a:solidFill>
              </a:rPr>
              <a:t>Methods</a:t>
            </a:r>
          </a:p>
          <a:p>
            <a:r>
              <a:rPr lang="en-US" sz="3200" dirty="0" smtClean="0">
                <a:solidFill>
                  <a:schemeClr val="tx1">
                    <a:lumMod val="50000"/>
                    <a:lumOff val="50000"/>
                  </a:schemeClr>
                </a:solidFill>
              </a:rPr>
              <a:t>Results</a:t>
            </a:r>
          </a:p>
          <a:p>
            <a:r>
              <a:rPr lang="en-US" sz="3200" dirty="0" smtClean="0">
                <a:solidFill>
                  <a:schemeClr val="tx1">
                    <a:lumMod val="50000"/>
                    <a:lumOff val="50000"/>
                  </a:schemeClr>
                </a:solidFill>
              </a:rPr>
              <a:t>Future Work</a:t>
            </a:r>
            <a:endParaRPr lang="en-US" sz="3200" dirty="0">
              <a:solidFill>
                <a:schemeClr val="tx1">
                  <a:lumMod val="50000"/>
                  <a:lumOff val="50000"/>
                </a:schemeClr>
              </a:solidFill>
            </a:endParaRPr>
          </a:p>
        </p:txBody>
      </p:sp>
      <p:sp>
        <p:nvSpPr>
          <p:cNvPr id="6" name="Footer Placeholder 5"/>
          <p:cNvSpPr>
            <a:spLocks noGrp="1"/>
          </p:cNvSpPr>
          <p:nvPr>
            <p:ph type="ftr" sz="quarter" idx="11"/>
          </p:nvPr>
        </p:nvSpPr>
        <p:spPr/>
        <p:txBody>
          <a:bodyPr/>
          <a:lstStyle/>
          <a:p>
            <a:pPr algn="r"/>
            <a:r>
              <a:rPr lang="en-US" smtClean="0"/>
              <a:t>7 August 2014</a:t>
            </a: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2</a:t>
            </a:fld>
            <a:endParaRPr lang="en-US"/>
          </a:p>
        </p:txBody>
      </p:sp>
    </p:spTree>
    <p:extLst>
      <p:ext uri="{BB962C8B-B14F-4D97-AF65-F5344CB8AC3E}">
        <p14:creationId xmlns:p14="http://schemas.microsoft.com/office/powerpoint/2010/main" val="42731041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0"/>
            <a:ext cx="1467989" cy="369332"/>
          </a:xfrm>
          <a:prstGeom prst="rect">
            <a:avLst/>
          </a:prstGeom>
          <a:noFill/>
        </p:spPr>
        <p:txBody>
          <a:bodyPr wrap="square" rtlCol="0">
            <a:spAutoFit/>
          </a:bodyPr>
          <a:lstStyle/>
          <a:p>
            <a:r>
              <a:rPr lang="en-US" dirty="0" smtClean="0">
                <a:solidFill>
                  <a:schemeClr val="bg1"/>
                </a:solidFill>
                <a:latin typeface="+mj-lt"/>
              </a:rPr>
              <a:t>Methods</a:t>
            </a:r>
            <a:endParaRPr lang="en-US" dirty="0">
              <a:solidFill>
                <a:schemeClr val="bg1"/>
              </a:solidFill>
              <a:latin typeface="+mj-lt"/>
            </a:endParaRPr>
          </a:p>
        </p:txBody>
      </p:sp>
      <p:sp>
        <p:nvSpPr>
          <p:cNvPr id="5" name="Footer Placeholder 4"/>
          <p:cNvSpPr>
            <a:spLocks noGrp="1"/>
          </p:cNvSpPr>
          <p:nvPr>
            <p:ph type="ftr" sz="quarter" idx="11"/>
          </p:nvPr>
        </p:nvSpPr>
        <p:spPr/>
        <p:txBody>
          <a:bodyPr/>
          <a:lstStyle/>
          <a:p>
            <a:pPr algn="r"/>
            <a:r>
              <a:rPr lang="en-US" dirty="0" smtClean="0"/>
              <a:t>7 August 2014</a:t>
            </a: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20</a:t>
            </a:fld>
            <a:endParaRPr lang="en-US"/>
          </a:p>
        </p:txBody>
      </p:sp>
      <p:sp>
        <p:nvSpPr>
          <p:cNvPr id="12" name="TextBox 11"/>
          <p:cNvSpPr txBox="1"/>
          <p:nvPr/>
        </p:nvSpPr>
        <p:spPr>
          <a:xfrm>
            <a:off x="148446" y="402323"/>
            <a:ext cx="8791437" cy="5078314"/>
          </a:xfrm>
          <a:prstGeom prst="rect">
            <a:avLst/>
          </a:prstGeom>
          <a:noFill/>
        </p:spPr>
        <p:txBody>
          <a:bodyPr wrap="square" rtlCol="0">
            <a:spAutoFit/>
          </a:bodyPr>
          <a:lstStyle/>
          <a:p>
            <a:r>
              <a:rPr lang="en-US" dirty="0" err="1" smtClean="0">
                <a:latin typeface="Lucida Sans Typewriter"/>
                <a:cs typeface="Lucida Sans Typewriter"/>
              </a:rPr>
              <a:t>crossCorrImg</a:t>
            </a:r>
            <a:r>
              <a:rPr lang="en-US" dirty="0" smtClean="0">
                <a:latin typeface="Lucida Sans Typewriter"/>
                <a:cs typeface="Lucida Sans Typewriter"/>
              </a:rPr>
              <a:t>:</a:t>
            </a:r>
          </a:p>
          <a:p>
            <a:endParaRPr lang="en-US" dirty="0" smtClean="0">
              <a:latin typeface="Lucida Sans Typewriter"/>
              <a:cs typeface="Lucida Sans Typewriter"/>
            </a:endParaRPr>
          </a:p>
          <a:p>
            <a:endParaRPr lang="en-US" dirty="0">
              <a:latin typeface="Lucida Sans Typewriter"/>
              <a:cs typeface="Lucida Sans Typewriter"/>
            </a:endParaRPr>
          </a:p>
          <a:p>
            <a:r>
              <a:rPr lang="en-US" dirty="0" err="1" smtClean="0">
                <a:latin typeface="Lucida Sans Typewriter"/>
                <a:cs typeface="Lucida Sans Typewriter"/>
              </a:rPr>
              <a:t>max_value</a:t>
            </a:r>
            <a:r>
              <a:rPr lang="en-US" dirty="0" smtClean="0">
                <a:latin typeface="Lucida Sans Typewriter"/>
                <a:cs typeface="Lucida Sans Typewriter"/>
              </a:rPr>
              <a:t> = 0</a:t>
            </a:r>
          </a:p>
          <a:p>
            <a:r>
              <a:rPr lang="en-US" dirty="0" err="1" smtClean="0">
                <a:latin typeface="Lucida Sans Typewriter"/>
                <a:cs typeface="Lucida Sans Typewriter"/>
              </a:rPr>
              <a:t>max_x</a:t>
            </a:r>
            <a:r>
              <a:rPr lang="en-US" dirty="0">
                <a:latin typeface="Lucida Sans Typewriter"/>
                <a:cs typeface="Lucida Sans Typewriter"/>
              </a:rPr>
              <a:t> </a:t>
            </a:r>
            <a:r>
              <a:rPr lang="en-US" dirty="0" smtClean="0">
                <a:latin typeface="Lucida Sans Typewriter"/>
                <a:cs typeface="Lucida Sans Typewriter"/>
              </a:rPr>
              <a:t>= </a:t>
            </a:r>
            <a:r>
              <a:rPr lang="en-US" dirty="0" err="1" smtClean="0">
                <a:latin typeface="Lucida Sans Typewriter"/>
                <a:cs typeface="Lucida Sans Typewriter"/>
              </a:rPr>
              <a:t>max_y</a:t>
            </a:r>
            <a:r>
              <a:rPr lang="en-US" dirty="0">
                <a:latin typeface="Lucida Sans Typewriter"/>
                <a:cs typeface="Lucida Sans Typewriter"/>
              </a:rPr>
              <a:t> </a:t>
            </a:r>
            <a:r>
              <a:rPr lang="en-US" dirty="0" smtClean="0">
                <a:latin typeface="Lucida Sans Typewriter"/>
                <a:cs typeface="Lucida Sans Typewriter"/>
              </a:rPr>
              <a:t>= </a:t>
            </a:r>
            <a:r>
              <a:rPr lang="en-US" dirty="0" err="1" smtClean="0">
                <a:latin typeface="Lucida Sans Typewriter"/>
                <a:cs typeface="Lucida Sans Typewriter"/>
              </a:rPr>
              <a:t>max_z</a:t>
            </a:r>
            <a:r>
              <a:rPr lang="en-US" dirty="0" smtClean="0">
                <a:latin typeface="Lucida Sans Typewriter"/>
                <a:cs typeface="Lucida Sans Typewriter"/>
              </a:rPr>
              <a:t> = -1</a:t>
            </a:r>
          </a:p>
          <a:p>
            <a:endParaRPr lang="en-US" dirty="0" smtClean="0">
              <a:latin typeface="Lucida Sans Typewriter"/>
              <a:cs typeface="Lucida Sans Typewriter"/>
            </a:endParaRPr>
          </a:p>
          <a:p>
            <a:r>
              <a:rPr lang="en-US" dirty="0" smtClean="0">
                <a:latin typeface="Lucida Sans Typewriter"/>
                <a:cs typeface="Lucida Sans Typewriter"/>
              </a:rPr>
              <a:t>for –b &lt;= </a:t>
            </a:r>
            <a:r>
              <a:rPr lang="en-US" dirty="0" err="1" smtClean="0">
                <a:latin typeface="Lucida Sans Typewriter"/>
                <a:cs typeface="Lucida Sans Typewriter"/>
              </a:rPr>
              <a:t>oz</a:t>
            </a:r>
            <a:r>
              <a:rPr lang="en-US" dirty="0" smtClean="0">
                <a:latin typeface="Lucida Sans Typewriter"/>
                <a:cs typeface="Lucida Sans Typewriter"/>
              </a:rPr>
              <a:t> </a:t>
            </a:r>
            <a:r>
              <a:rPr lang="en-US" dirty="0" smtClean="0">
                <a:latin typeface="Lucida Sans Typewriter"/>
                <a:cs typeface="Lucida Sans Typewriter"/>
              </a:rPr>
              <a:t>&lt;= b:</a:t>
            </a:r>
          </a:p>
          <a:p>
            <a:r>
              <a:rPr lang="en-US" dirty="0" smtClean="0">
                <a:latin typeface="Lucida Sans Typewriter"/>
                <a:cs typeface="Lucida Sans Typewriter"/>
              </a:rPr>
              <a:t>    </a:t>
            </a:r>
            <a:r>
              <a:rPr lang="en-US" dirty="0">
                <a:latin typeface="Lucida Sans Typewriter"/>
                <a:cs typeface="Lucida Sans Typewriter"/>
              </a:rPr>
              <a:t>for –b &lt;= </a:t>
            </a:r>
            <a:r>
              <a:rPr lang="en-US" dirty="0" err="1" smtClean="0">
                <a:latin typeface="Lucida Sans Typewriter"/>
                <a:cs typeface="Lucida Sans Typewriter"/>
              </a:rPr>
              <a:t>oy</a:t>
            </a:r>
            <a:r>
              <a:rPr lang="en-US" dirty="0" smtClean="0">
                <a:latin typeface="Lucida Sans Typewriter"/>
                <a:cs typeface="Lucida Sans Typewriter"/>
              </a:rPr>
              <a:t> </a:t>
            </a:r>
            <a:r>
              <a:rPr lang="en-US" dirty="0">
                <a:latin typeface="Lucida Sans Typewriter"/>
                <a:cs typeface="Lucida Sans Typewriter"/>
              </a:rPr>
              <a:t>&lt;= b:</a:t>
            </a:r>
          </a:p>
          <a:p>
            <a:r>
              <a:rPr lang="en-US" dirty="0" smtClean="0">
                <a:latin typeface="Lucida Sans Typewriter"/>
                <a:cs typeface="Lucida Sans Typewriter"/>
              </a:rPr>
              <a:t>        </a:t>
            </a:r>
            <a:r>
              <a:rPr lang="en-US" dirty="0">
                <a:latin typeface="Lucida Sans Typewriter"/>
                <a:cs typeface="Lucida Sans Typewriter"/>
              </a:rPr>
              <a:t>for –b &lt;= </a:t>
            </a:r>
            <a:r>
              <a:rPr lang="en-US" dirty="0" smtClean="0">
                <a:latin typeface="Lucida Sans Typewriter"/>
                <a:cs typeface="Lucida Sans Typewriter"/>
              </a:rPr>
              <a:t>ox </a:t>
            </a:r>
            <a:r>
              <a:rPr lang="en-US" dirty="0">
                <a:latin typeface="Lucida Sans Typewriter"/>
                <a:cs typeface="Lucida Sans Typewriter"/>
              </a:rPr>
              <a:t>&lt;= b</a:t>
            </a:r>
            <a:r>
              <a:rPr lang="en-US" dirty="0" smtClean="0">
                <a:latin typeface="Lucida Sans Typewriter"/>
                <a:cs typeface="Lucida Sans Typewriter"/>
              </a:rPr>
              <a:t>:</a:t>
            </a:r>
          </a:p>
          <a:p>
            <a:r>
              <a:rPr lang="en-US" dirty="0">
                <a:latin typeface="Lucida Sans Typewriter"/>
                <a:cs typeface="Lucida Sans Typewriter"/>
              </a:rPr>
              <a:t> </a:t>
            </a:r>
            <a:r>
              <a:rPr lang="en-US" dirty="0" smtClean="0">
                <a:latin typeface="Lucida Sans Typewriter"/>
                <a:cs typeface="Lucida Sans Typewriter"/>
              </a:rPr>
              <a:t>           </a:t>
            </a:r>
          </a:p>
          <a:p>
            <a:r>
              <a:rPr lang="en-US" dirty="0">
                <a:latin typeface="Lucida Sans Typewriter"/>
                <a:cs typeface="Lucida Sans Typewriter"/>
              </a:rPr>
              <a:t> </a:t>
            </a:r>
            <a:r>
              <a:rPr lang="en-US" dirty="0" smtClean="0">
                <a:latin typeface="Lucida Sans Typewriter"/>
                <a:cs typeface="Lucida Sans Typewriter"/>
              </a:rPr>
              <a:t>           value = </a:t>
            </a:r>
            <a:r>
              <a:rPr lang="en-US" dirty="0" err="1" smtClean="0">
                <a:latin typeface="Lucida Sans Typewriter"/>
                <a:cs typeface="Lucida Sans Typewriter"/>
              </a:rPr>
              <a:t>crossCorr</a:t>
            </a:r>
            <a:r>
              <a:rPr lang="en-US" dirty="0" smtClean="0">
                <a:latin typeface="Lucida Sans Typewriter"/>
                <a:cs typeface="Lucida Sans Typewriter"/>
              </a:rPr>
              <a:t>(</a:t>
            </a:r>
            <a:r>
              <a:rPr lang="en-US" dirty="0" err="1" smtClean="0">
                <a:latin typeface="Lucida Sans Typewriter"/>
                <a:cs typeface="Lucida Sans Typewriter"/>
              </a:rPr>
              <a:t>oz</a:t>
            </a:r>
            <a:r>
              <a:rPr lang="en-US" dirty="0" smtClean="0">
                <a:latin typeface="Lucida Sans Typewriter"/>
                <a:cs typeface="Lucida Sans Typewriter"/>
              </a:rPr>
              <a:t>, </a:t>
            </a:r>
            <a:r>
              <a:rPr lang="en-US" dirty="0" err="1" smtClean="0">
                <a:latin typeface="Lucida Sans Typewriter"/>
                <a:cs typeface="Lucida Sans Typewriter"/>
              </a:rPr>
              <a:t>oy</a:t>
            </a:r>
            <a:r>
              <a:rPr lang="en-US" dirty="0" smtClean="0">
                <a:latin typeface="Lucida Sans Typewriter"/>
                <a:cs typeface="Lucida Sans Typewriter"/>
              </a:rPr>
              <a:t>, </a:t>
            </a:r>
            <a:r>
              <a:rPr lang="en-US" dirty="0" smtClean="0">
                <a:latin typeface="Lucida Sans Typewriter"/>
                <a:cs typeface="Lucida Sans Typewriter"/>
              </a:rPr>
              <a:t>ox</a:t>
            </a:r>
            <a:r>
              <a:rPr lang="en-US" dirty="0" smtClean="0">
                <a:latin typeface="Lucida Sans Typewriter"/>
                <a:cs typeface="Lucida Sans Typewriter"/>
              </a:rPr>
              <a:t>, </a:t>
            </a:r>
            <a:r>
              <a:rPr lang="en-US" dirty="0" err="1" smtClean="0">
                <a:latin typeface="Lucida Sans Typewriter"/>
                <a:cs typeface="Lucida Sans Typewriter"/>
              </a:rPr>
              <a:t>img</a:t>
            </a:r>
            <a:r>
              <a:rPr lang="en-US" baseline="-25000" dirty="0" err="1" smtClean="0">
                <a:latin typeface="Lucida Sans Typewriter"/>
                <a:cs typeface="Lucida Sans Typewriter"/>
              </a:rPr>
              <a:t>T</a:t>
            </a:r>
            <a:r>
              <a:rPr lang="en-US" dirty="0" smtClean="0">
                <a:latin typeface="Lucida Sans Typewriter"/>
                <a:cs typeface="Lucida Sans Typewriter"/>
              </a:rPr>
              <a:t>, img</a:t>
            </a:r>
            <a:r>
              <a:rPr lang="en-US" baseline="-25000" dirty="0" smtClean="0">
                <a:latin typeface="Lucida Sans Typewriter"/>
                <a:cs typeface="Lucida Sans Typewriter"/>
              </a:rPr>
              <a:t>T+1</a:t>
            </a:r>
            <a:r>
              <a:rPr lang="en-US" dirty="0" smtClean="0">
                <a:latin typeface="Lucida Sans Typewriter"/>
                <a:cs typeface="Lucida Sans Typewriter"/>
              </a:rPr>
              <a:t>, w, c)</a:t>
            </a:r>
          </a:p>
          <a:p>
            <a:endParaRPr lang="en-US" dirty="0">
              <a:latin typeface="Lucida Sans Typewriter"/>
              <a:cs typeface="Lucida Sans Typewriter"/>
            </a:endParaRPr>
          </a:p>
          <a:p>
            <a:r>
              <a:rPr lang="en-US" dirty="0" smtClean="0">
                <a:latin typeface="Lucida Sans Typewriter"/>
                <a:cs typeface="Lucida Sans Typewriter"/>
              </a:rPr>
              <a:t>            if  value &gt; </a:t>
            </a:r>
            <a:r>
              <a:rPr lang="en-US" dirty="0" err="1" smtClean="0">
                <a:latin typeface="Lucida Sans Typewriter"/>
                <a:cs typeface="Lucida Sans Typewriter"/>
              </a:rPr>
              <a:t>max_value</a:t>
            </a:r>
            <a:r>
              <a:rPr lang="en-US" dirty="0" smtClean="0">
                <a:latin typeface="Lucida Sans Typewriter"/>
                <a:cs typeface="Lucida Sans Typewriter"/>
              </a:rPr>
              <a:t>:</a:t>
            </a:r>
          </a:p>
          <a:p>
            <a:r>
              <a:rPr lang="en-US" dirty="0">
                <a:latin typeface="Lucida Sans Typewriter"/>
                <a:cs typeface="Lucida Sans Typewriter"/>
              </a:rPr>
              <a:t> </a:t>
            </a:r>
            <a:r>
              <a:rPr lang="en-US" dirty="0" smtClean="0">
                <a:latin typeface="Lucida Sans Typewriter"/>
                <a:cs typeface="Lucida Sans Typewriter"/>
              </a:rPr>
              <a:t>               </a:t>
            </a:r>
            <a:r>
              <a:rPr lang="en-US" dirty="0" err="1" smtClean="0">
                <a:latin typeface="Lucida Sans Typewriter"/>
                <a:cs typeface="Lucida Sans Typewriter"/>
              </a:rPr>
              <a:t>max_value</a:t>
            </a:r>
            <a:r>
              <a:rPr lang="en-US" dirty="0" smtClean="0">
                <a:latin typeface="Lucida Sans Typewriter"/>
                <a:cs typeface="Lucida Sans Typewriter"/>
              </a:rPr>
              <a:t> = value</a:t>
            </a:r>
          </a:p>
          <a:p>
            <a:r>
              <a:rPr lang="en-US" baseline="-25000" dirty="0">
                <a:latin typeface="Lucida Sans Typewriter"/>
                <a:cs typeface="Lucida Sans Typewriter"/>
              </a:rPr>
              <a:t>	 </a:t>
            </a:r>
            <a:r>
              <a:rPr lang="en-US" dirty="0" smtClean="0">
                <a:latin typeface="Lucida Sans Typewriter"/>
                <a:cs typeface="Lucida Sans Typewriter"/>
              </a:rPr>
              <a:t> 	   </a:t>
            </a:r>
            <a:r>
              <a:rPr lang="en-US" dirty="0" err="1" smtClean="0">
                <a:latin typeface="Lucida Sans Typewriter"/>
                <a:cs typeface="Lucida Sans Typewriter"/>
              </a:rPr>
              <a:t>max_x</a:t>
            </a:r>
            <a:r>
              <a:rPr lang="en-US" dirty="0" smtClean="0">
                <a:latin typeface="Lucida Sans Typewriter"/>
                <a:cs typeface="Lucida Sans Typewriter"/>
              </a:rPr>
              <a:t> = </a:t>
            </a:r>
            <a:r>
              <a:rPr lang="en-US" dirty="0" smtClean="0">
                <a:latin typeface="Lucida Sans Typewriter"/>
                <a:cs typeface="Lucida Sans Typewriter"/>
              </a:rPr>
              <a:t>ox</a:t>
            </a:r>
            <a:endParaRPr lang="en-US" dirty="0" smtClean="0">
              <a:latin typeface="Lucida Sans Typewriter"/>
              <a:cs typeface="Lucida Sans Typewriter"/>
            </a:endParaRPr>
          </a:p>
          <a:p>
            <a:r>
              <a:rPr lang="en-US" baseline="-25000" dirty="0">
                <a:latin typeface="Lucida Sans Typewriter"/>
                <a:cs typeface="Lucida Sans Typewriter"/>
              </a:rPr>
              <a:t>	</a:t>
            </a:r>
            <a:r>
              <a:rPr lang="en-US" baseline="-25000" dirty="0" smtClean="0">
                <a:latin typeface="Lucida Sans Typewriter"/>
                <a:cs typeface="Lucida Sans Typewriter"/>
              </a:rPr>
              <a:t>               </a:t>
            </a:r>
            <a:r>
              <a:rPr lang="en-US" dirty="0" err="1" smtClean="0">
                <a:latin typeface="Lucida Sans Typewriter"/>
                <a:cs typeface="Lucida Sans Typewriter"/>
              </a:rPr>
              <a:t>max_y</a:t>
            </a:r>
            <a:r>
              <a:rPr lang="en-US" dirty="0" smtClean="0">
                <a:latin typeface="Lucida Sans Typewriter"/>
                <a:cs typeface="Lucida Sans Typewriter"/>
              </a:rPr>
              <a:t> = </a:t>
            </a:r>
            <a:r>
              <a:rPr lang="en-US" dirty="0" err="1" smtClean="0">
                <a:latin typeface="Lucida Sans Typewriter"/>
                <a:cs typeface="Lucida Sans Typewriter"/>
              </a:rPr>
              <a:t>oy</a:t>
            </a:r>
            <a:endParaRPr lang="en-US" dirty="0" smtClean="0">
              <a:latin typeface="Lucida Sans Typewriter"/>
              <a:cs typeface="Lucida Sans Typewriter"/>
            </a:endParaRPr>
          </a:p>
          <a:p>
            <a:r>
              <a:rPr lang="en-US" baseline="-25000" dirty="0">
                <a:latin typeface="Lucida Sans Typewriter"/>
                <a:cs typeface="Lucida Sans Typewriter"/>
              </a:rPr>
              <a:t>	</a:t>
            </a:r>
            <a:r>
              <a:rPr lang="en-US" dirty="0" smtClean="0">
                <a:latin typeface="Lucida Sans Typewriter"/>
                <a:cs typeface="Lucida Sans Typewriter"/>
              </a:rPr>
              <a:t>          </a:t>
            </a:r>
            <a:r>
              <a:rPr lang="en-US" dirty="0" err="1" smtClean="0">
                <a:latin typeface="Lucida Sans Typewriter"/>
                <a:cs typeface="Lucida Sans Typewriter"/>
              </a:rPr>
              <a:t>max_z</a:t>
            </a:r>
            <a:r>
              <a:rPr lang="en-US" dirty="0" smtClean="0">
                <a:latin typeface="Lucida Sans Typewriter"/>
                <a:cs typeface="Lucida Sans Typewriter"/>
              </a:rPr>
              <a:t> = </a:t>
            </a:r>
            <a:r>
              <a:rPr lang="en-US" dirty="0" err="1" smtClean="0">
                <a:latin typeface="Lucida Sans Typewriter"/>
                <a:cs typeface="Lucida Sans Typewriter"/>
              </a:rPr>
              <a:t>oz</a:t>
            </a:r>
            <a:endParaRPr lang="en-US" baseline="-25000" dirty="0">
              <a:latin typeface="Lucida Sans Typewriter"/>
              <a:cs typeface="Lucida Sans Typewriter"/>
            </a:endParaRPr>
          </a:p>
          <a:p>
            <a:r>
              <a:rPr lang="en-US" dirty="0">
                <a:latin typeface="Lucida Sans Typewriter"/>
                <a:cs typeface="Lucida Sans Typewriter"/>
              </a:rPr>
              <a:t>	</a:t>
            </a:r>
          </a:p>
        </p:txBody>
      </p:sp>
    </p:spTree>
    <p:extLst>
      <p:ext uri="{BB962C8B-B14F-4D97-AF65-F5344CB8AC3E}">
        <p14:creationId xmlns:p14="http://schemas.microsoft.com/office/powerpoint/2010/main" val="203284744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0"/>
            <a:ext cx="1467989" cy="369332"/>
          </a:xfrm>
          <a:prstGeom prst="rect">
            <a:avLst/>
          </a:prstGeom>
          <a:noFill/>
        </p:spPr>
        <p:txBody>
          <a:bodyPr wrap="square" rtlCol="0">
            <a:spAutoFit/>
          </a:bodyPr>
          <a:lstStyle/>
          <a:p>
            <a:r>
              <a:rPr lang="en-US" dirty="0" smtClean="0">
                <a:solidFill>
                  <a:schemeClr val="bg1"/>
                </a:solidFill>
                <a:latin typeface="+mj-lt"/>
              </a:rPr>
              <a:t>Methods</a:t>
            </a:r>
            <a:endParaRPr lang="en-US" dirty="0">
              <a:solidFill>
                <a:schemeClr val="bg1"/>
              </a:solidFill>
              <a:latin typeface="+mj-lt"/>
            </a:endParaRPr>
          </a:p>
        </p:txBody>
      </p:sp>
      <p:sp>
        <p:nvSpPr>
          <p:cNvPr id="5" name="Footer Placeholder 4"/>
          <p:cNvSpPr>
            <a:spLocks noGrp="1"/>
          </p:cNvSpPr>
          <p:nvPr>
            <p:ph type="ftr" sz="quarter" idx="11"/>
          </p:nvPr>
        </p:nvSpPr>
        <p:spPr/>
        <p:txBody>
          <a:bodyPr/>
          <a:lstStyle/>
          <a:p>
            <a:pPr algn="r"/>
            <a:r>
              <a:rPr lang="en-US" dirty="0" smtClean="0"/>
              <a:t>7 August 2014</a:t>
            </a: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21</a:t>
            </a:fld>
            <a:endParaRPr lang="en-US"/>
          </a:p>
        </p:txBody>
      </p:sp>
      <p:sp>
        <p:nvSpPr>
          <p:cNvPr id="8" name="TextBox 7"/>
          <p:cNvSpPr txBox="1"/>
          <p:nvPr/>
        </p:nvSpPr>
        <p:spPr>
          <a:xfrm>
            <a:off x="148446" y="402323"/>
            <a:ext cx="8791437" cy="6740308"/>
          </a:xfrm>
          <a:prstGeom prst="rect">
            <a:avLst/>
          </a:prstGeom>
          <a:noFill/>
        </p:spPr>
        <p:txBody>
          <a:bodyPr wrap="square" rtlCol="0">
            <a:spAutoFit/>
          </a:bodyPr>
          <a:lstStyle/>
          <a:p>
            <a:r>
              <a:rPr lang="en-US" dirty="0" err="1" smtClean="0">
                <a:latin typeface="Lucida Sans Typewriter"/>
                <a:cs typeface="Lucida Sans Typewriter"/>
              </a:rPr>
              <a:t>crossCorr</a:t>
            </a:r>
            <a:r>
              <a:rPr lang="en-US" dirty="0" smtClean="0">
                <a:latin typeface="Lucida Sans Typewriter"/>
                <a:cs typeface="Lucida Sans Typewriter"/>
              </a:rPr>
              <a:t>:</a:t>
            </a:r>
          </a:p>
          <a:p>
            <a:endParaRPr lang="en-US" dirty="0" smtClean="0">
              <a:latin typeface="Lucida Sans Typewriter"/>
              <a:cs typeface="Lucida Sans Typewriter"/>
            </a:endParaRPr>
          </a:p>
          <a:p>
            <a:r>
              <a:rPr lang="en-US" dirty="0" err="1" smtClean="0">
                <a:latin typeface="Lucida Sans Typewriter"/>
                <a:cs typeface="Lucida Sans Typewriter"/>
              </a:rPr>
              <a:t>lo_z</a:t>
            </a:r>
            <a:r>
              <a:rPr lang="en-US" dirty="0" smtClean="0">
                <a:latin typeface="Lucida Sans Typewriter"/>
                <a:cs typeface="Lucida Sans Typewriter"/>
              </a:rPr>
              <a:t> = </a:t>
            </a:r>
            <a:r>
              <a:rPr lang="en-US" dirty="0" err="1" smtClean="0">
                <a:latin typeface="Lucida Sans Typewriter"/>
                <a:cs typeface="Lucida Sans Typewriter"/>
              </a:rPr>
              <a:t>c</a:t>
            </a:r>
            <a:r>
              <a:rPr lang="en-US" baseline="-25000" dirty="0" err="1" smtClean="0">
                <a:latin typeface="Lucida Sans Typewriter"/>
                <a:cs typeface="Lucida Sans Typewriter"/>
              </a:rPr>
              <a:t>z</a:t>
            </a:r>
            <a:r>
              <a:rPr lang="en-US" dirty="0" smtClean="0">
                <a:latin typeface="Lucida Sans Typewriter"/>
                <a:cs typeface="Lucida Sans Typewriter"/>
              </a:rPr>
              <a:t> – w/2, </a:t>
            </a:r>
            <a:r>
              <a:rPr lang="en-US" dirty="0" err="1" smtClean="0">
                <a:latin typeface="Lucida Sans Typewriter"/>
                <a:cs typeface="Lucida Sans Typewriter"/>
              </a:rPr>
              <a:t>hi_z</a:t>
            </a:r>
            <a:r>
              <a:rPr lang="en-US" dirty="0" smtClean="0">
                <a:latin typeface="Lucida Sans Typewriter"/>
                <a:cs typeface="Lucida Sans Typewriter"/>
              </a:rPr>
              <a:t> = </a:t>
            </a:r>
            <a:r>
              <a:rPr lang="en-US" dirty="0" err="1" smtClean="0">
                <a:latin typeface="Lucida Sans Typewriter"/>
                <a:cs typeface="Lucida Sans Typewriter"/>
              </a:rPr>
              <a:t>lo_z</a:t>
            </a:r>
            <a:r>
              <a:rPr lang="en-US" dirty="0" smtClean="0">
                <a:latin typeface="Lucida Sans Typewriter"/>
                <a:cs typeface="Lucida Sans Typewriter"/>
              </a:rPr>
              <a:t> + w</a:t>
            </a:r>
            <a:endParaRPr lang="en-US" dirty="0">
              <a:latin typeface="Lucida Sans Typewriter"/>
              <a:cs typeface="Lucida Sans Typewriter"/>
            </a:endParaRPr>
          </a:p>
          <a:p>
            <a:r>
              <a:rPr lang="en-US" dirty="0" err="1">
                <a:latin typeface="Lucida Sans Typewriter"/>
                <a:cs typeface="Lucida Sans Typewriter"/>
              </a:rPr>
              <a:t>l</a:t>
            </a:r>
            <a:r>
              <a:rPr lang="en-US" dirty="0" err="1" smtClean="0">
                <a:latin typeface="Lucida Sans Typewriter"/>
                <a:cs typeface="Lucida Sans Typewriter"/>
              </a:rPr>
              <a:t>o_y</a:t>
            </a:r>
            <a:r>
              <a:rPr lang="en-US" dirty="0" smtClean="0">
                <a:latin typeface="Lucida Sans Typewriter"/>
                <a:cs typeface="Lucida Sans Typewriter"/>
              </a:rPr>
              <a:t> </a:t>
            </a:r>
            <a:r>
              <a:rPr lang="en-US" dirty="0">
                <a:latin typeface="Lucida Sans Typewriter"/>
                <a:cs typeface="Lucida Sans Typewriter"/>
              </a:rPr>
              <a:t>= </a:t>
            </a:r>
            <a:r>
              <a:rPr lang="en-US" dirty="0" smtClean="0">
                <a:latin typeface="Lucida Sans Typewriter"/>
                <a:cs typeface="Lucida Sans Typewriter"/>
              </a:rPr>
              <a:t>c</a:t>
            </a:r>
            <a:r>
              <a:rPr lang="en-US" baseline="-25000" dirty="0" smtClean="0">
                <a:latin typeface="Lucida Sans Typewriter"/>
                <a:cs typeface="Lucida Sans Typewriter"/>
              </a:rPr>
              <a:t>y</a:t>
            </a:r>
            <a:r>
              <a:rPr lang="en-US" dirty="0" smtClean="0">
                <a:latin typeface="Lucida Sans Typewriter"/>
                <a:cs typeface="Lucida Sans Typewriter"/>
              </a:rPr>
              <a:t> </a:t>
            </a:r>
            <a:r>
              <a:rPr lang="en-US" dirty="0">
                <a:latin typeface="Lucida Sans Typewriter"/>
                <a:cs typeface="Lucida Sans Typewriter"/>
              </a:rPr>
              <a:t>– w/2, </a:t>
            </a:r>
            <a:r>
              <a:rPr lang="en-US" dirty="0" err="1" smtClean="0">
                <a:latin typeface="Lucida Sans Typewriter"/>
                <a:cs typeface="Lucida Sans Typewriter"/>
              </a:rPr>
              <a:t>hi_y</a:t>
            </a:r>
            <a:r>
              <a:rPr lang="en-US" dirty="0" smtClean="0">
                <a:latin typeface="Lucida Sans Typewriter"/>
                <a:cs typeface="Lucida Sans Typewriter"/>
              </a:rPr>
              <a:t> </a:t>
            </a:r>
            <a:r>
              <a:rPr lang="en-US" dirty="0">
                <a:latin typeface="Lucida Sans Typewriter"/>
                <a:cs typeface="Lucida Sans Typewriter"/>
              </a:rPr>
              <a:t>= </a:t>
            </a:r>
            <a:r>
              <a:rPr lang="en-US" dirty="0" err="1" smtClean="0">
                <a:latin typeface="Lucida Sans Typewriter"/>
                <a:cs typeface="Lucida Sans Typewriter"/>
              </a:rPr>
              <a:t>lo_y</a:t>
            </a:r>
            <a:r>
              <a:rPr lang="en-US" dirty="0" smtClean="0">
                <a:latin typeface="Lucida Sans Typewriter"/>
                <a:cs typeface="Lucida Sans Typewriter"/>
              </a:rPr>
              <a:t> </a:t>
            </a:r>
            <a:r>
              <a:rPr lang="en-US" dirty="0">
                <a:latin typeface="Lucida Sans Typewriter"/>
                <a:cs typeface="Lucida Sans Typewriter"/>
              </a:rPr>
              <a:t>+ w</a:t>
            </a:r>
          </a:p>
          <a:p>
            <a:r>
              <a:rPr lang="en-US" dirty="0" err="1">
                <a:latin typeface="Lucida Sans Typewriter"/>
                <a:cs typeface="Lucida Sans Typewriter"/>
              </a:rPr>
              <a:t>l</a:t>
            </a:r>
            <a:r>
              <a:rPr lang="en-US" dirty="0" err="1" smtClean="0">
                <a:latin typeface="Lucida Sans Typewriter"/>
                <a:cs typeface="Lucida Sans Typewriter"/>
              </a:rPr>
              <a:t>o_x</a:t>
            </a:r>
            <a:r>
              <a:rPr lang="en-US" dirty="0" smtClean="0">
                <a:latin typeface="Lucida Sans Typewriter"/>
                <a:cs typeface="Lucida Sans Typewriter"/>
              </a:rPr>
              <a:t> </a:t>
            </a:r>
            <a:r>
              <a:rPr lang="en-US" dirty="0">
                <a:latin typeface="Lucida Sans Typewriter"/>
                <a:cs typeface="Lucida Sans Typewriter"/>
              </a:rPr>
              <a:t>= </a:t>
            </a:r>
            <a:r>
              <a:rPr lang="en-US" dirty="0" smtClean="0">
                <a:latin typeface="Lucida Sans Typewriter"/>
                <a:cs typeface="Lucida Sans Typewriter"/>
              </a:rPr>
              <a:t>c</a:t>
            </a:r>
            <a:r>
              <a:rPr lang="en-US" baseline="-25000" dirty="0" smtClean="0">
                <a:latin typeface="Lucida Sans Typewriter"/>
                <a:cs typeface="Lucida Sans Typewriter"/>
              </a:rPr>
              <a:t>x</a:t>
            </a:r>
            <a:r>
              <a:rPr lang="en-US" dirty="0" smtClean="0">
                <a:latin typeface="Lucida Sans Typewriter"/>
                <a:cs typeface="Lucida Sans Typewriter"/>
              </a:rPr>
              <a:t> </a:t>
            </a:r>
            <a:r>
              <a:rPr lang="en-US" dirty="0">
                <a:latin typeface="Lucida Sans Typewriter"/>
                <a:cs typeface="Lucida Sans Typewriter"/>
              </a:rPr>
              <a:t>– w/2, </a:t>
            </a:r>
            <a:r>
              <a:rPr lang="en-US" dirty="0" err="1" smtClean="0">
                <a:latin typeface="Lucida Sans Typewriter"/>
                <a:cs typeface="Lucida Sans Typewriter"/>
              </a:rPr>
              <a:t>hi_x</a:t>
            </a:r>
            <a:r>
              <a:rPr lang="en-US" dirty="0" smtClean="0">
                <a:latin typeface="Lucida Sans Typewriter"/>
                <a:cs typeface="Lucida Sans Typewriter"/>
              </a:rPr>
              <a:t> </a:t>
            </a:r>
            <a:r>
              <a:rPr lang="en-US" dirty="0">
                <a:latin typeface="Lucida Sans Typewriter"/>
                <a:cs typeface="Lucida Sans Typewriter"/>
              </a:rPr>
              <a:t>= </a:t>
            </a:r>
            <a:r>
              <a:rPr lang="en-US" dirty="0" err="1" smtClean="0">
                <a:latin typeface="Lucida Sans Typewriter"/>
                <a:cs typeface="Lucida Sans Typewriter"/>
              </a:rPr>
              <a:t>lo_x</a:t>
            </a:r>
            <a:r>
              <a:rPr lang="en-US" dirty="0" smtClean="0">
                <a:latin typeface="Lucida Sans Typewriter"/>
                <a:cs typeface="Lucida Sans Typewriter"/>
              </a:rPr>
              <a:t> </a:t>
            </a:r>
            <a:r>
              <a:rPr lang="en-US" dirty="0">
                <a:latin typeface="Lucida Sans Typewriter"/>
                <a:cs typeface="Lucida Sans Typewriter"/>
              </a:rPr>
              <a:t>+ </a:t>
            </a:r>
            <a:r>
              <a:rPr lang="en-US" dirty="0" smtClean="0">
                <a:latin typeface="Lucida Sans Typewriter"/>
                <a:cs typeface="Lucida Sans Typewriter"/>
              </a:rPr>
              <a:t>w</a:t>
            </a:r>
          </a:p>
          <a:p>
            <a:r>
              <a:rPr lang="en-US" dirty="0">
                <a:latin typeface="Lucida Sans Typewriter"/>
                <a:cs typeface="Lucida Sans Typewriter"/>
              </a:rPr>
              <a:t>d</a:t>
            </a:r>
            <a:r>
              <a:rPr lang="en-US" dirty="0" smtClean="0">
                <a:latin typeface="Lucida Sans Typewriter"/>
                <a:cs typeface="Lucida Sans Typewriter"/>
              </a:rPr>
              <a:t>ot</a:t>
            </a:r>
            <a:r>
              <a:rPr lang="en-US" baseline="-25000" dirty="0" smtClean="0">
                <a:latin typeface="Lucida Sans Typewriter"/>
                <a:cs typeface="Lucida Sans Typewriter"/>
              </a:rPr>
              <a:t>c0 = </a:t>
            </a:r>
            <a:r>
              <a:rPr lang="en-US" dirty="0" smtClean="0">
                <a:latin typeface="Lucida Sans Typewriter"/>
                <a:cs typeface="Lucida Sans Typewriter"/>
              </a:rPr>
              <a:t>dot</a:t>
            </a:r>
            <a:r>
              <a:rPr lang="en-US" baseline="-25000" dirty="0" smtClean="0">
                <a:latin typeface="Lucida Sans Typewriter"/>
                <a:cs typeface="Lucida Sans Typewriter"/>
              </a:rPr>
              <a:t>c1 </a:t>
            </a:r>
            <a:r>
              <a:rPr lang="en-US" dirty="0" smtClean="0">
                <a:latin typeface="Lucida Sans Typewriter"/>
                <a:cs typeface="Lucida Sans Typewriter"/>
              </a:rPr>
              <a:t>= </a:t>
            </a:r>
            <a:r>
              <a:rPr lang="en-US" dirty="0" smtClean="0">
                <a:latin typeface="Lucida Sans Typewriter"/>
                <a:cs typeface="Lucida Sans Typewriter"/>
              </a:rPr>
              <a:t>0</a:t>
            </a:r>
          </a:p>
          <a:p>
            <a:r>
              <a:rPr lang="en-US" dirty="0" smtClean="0">
                <a:latin typeface="Lucida Sans Typewriter"/>
                <a:cs typeface="Lucida Sans Typewriter"/>
              </a:rPr>
              <a:t>len</a:t>
            </a:r>
            <a:r>
              <a:rPr lang="en-US" baseline="-25000" dirty="0" smtClean="0">
                <a:latin typeface="Lucida Sans Typewriter"/>
                <a:cs typeface="Lucida Sans Typewriter"/>
              </a:rPr>
              <a:t>T,c0</a:t>
            </a:r>
            <a:r>
              <a:rPr lang="en-US" dirty="0" smtClean="0">
                <a:latin typeface="Lucida Sans Typewriter"/>
                <a:cs typeface="Lucida Sans Typewriter"/>
              </a:rPr>
              <a:t> = </a:t>
            </a:r>
            <a:r>
              <a:rPr lang="en-US" dirty="0">
                <a:latin typeface="Lucida Sans Typewriter"/>
                <a:cs typeface="Lucida Sans Typewriter"/>
              </a:rPr>
              <a:t>len</a:t>
            </a:r>
            <a:r>
              <a:rPr lang="en-US" baseline="-25000" dirty="0">
                <a:latin typeface="Lucida Sans Typewriter"/>
                <a:cs typeface="Lucida Sans Typewriter"/>
              </a:rPr>
              <a:t>T,</a:t>
            </a:r>
            <a:r>
              <a:rPr lang="en-US" baseline="-25000" dirty="0" smtClean="0">
                <a:latin typeface="Lucida Sans Typewriter"/>
                <a:cs typeface="Lucida Sans Typewriter"/>
              </a:rPr>
              <a:t>c1</a:t>
            </a:r>
            <a:r>
              <a:rPr lang="en-US" dirty="0" smtClean="0">
                <a:latin typeface="Lucida Sans Typewriter"/>
                <a:cs typeface="Lucida Sans Typewriter"/>
              </a:rPr>
              <a:t> =</a:t>
            </a:r>
            <a:r>
              <a:rPr lang="en-US" baseline="-25000" dirty="0" smtClean="0">
                <a:latin typeface="Lucida Sans Typewriter"/>
                <a:cs typeface="Lucida Sans Typewriter"/>
              </a:rPr>
              <a:t> </a:t>
            </a:r>
            <a:r>
              <a:rPr lang="en-US" dirty="0" smtClean="0">
                <a:latin typeface="Lucida Sans Typewriter"/>
                <a:cs typeface="Lucida Sans Typewriter"/>
              </a:rPr>
              <a:t>len</a:t>
            </a:r>
            <a:r>
              <a:rPr lang="en-US" baseline="-25000" dirty="0" smtClean="0">
                <a:latin typeface="Lucida Sans Typewriter"/>
                <a:cs typeface="Lucida Sans Typewriter"/>
              </a:rPr>
              <a:t>T+1,</a:t>
            </a:r>
            <a:r>
              <a:rPr lang="en-US" baseline="-25000" dirty="0">
                <a:latin typeface="Lucida Sans Typewriter"/>
                <a:cs typeface="Lucida Sans Typewriter"/>
              </a:rPr>
              <a:t>c0</a:t>
            </a:r>
            <a:r>
              <a:rPr lang="en-US" dirty="0">
                <a:latin typeface="Lucida Sans Typewriter"/>
                <a:cs typeface="Lucida Sans Typewriter"/>
              </a:rPr>
              <a:t> </a:t>
            </a:r>
            <a:r>
              <a:rPr lang="en-US" dirty="0" smtClean="0">
                <a:latin typeface="Lucida Sans Typewriter"/>
                <a:cs typeface="Lucida Sans Typewriter"/>
              </a:rPr>
              <a:t>=</a:t>
            </a:r>
            <a:r>
              <a:rPr lang="en-US" baseline="-25000" dirty="0" smtClean="0">
                <a:latin typeface="Lucida Sans Typewriter"/>
                <a:cs typeface="Lucida Sans Typewriter"/>
              </a:rPr>
              <a:t> </a:t>
            </a:r>
            <a:r>
              <a:rPr lang="en-US" dirty="0" smtClean="0">
                <a:latin typeface="Lucida Sans Typewriter"/>
                <a:cs typeface="Lucida Sans Typewriter"/>
              </a:rPr>
              <a:t>len</a:t>
            </a:r>
            <a:r>
              <a:rPr lang="en-US" baseline="-25000" dirty="0" smtClean="0">
                <a:latin typeface="Lucida Sans Typewriter"/>
                <a:cs typeface="Lucida Sans Typewriter"/>
              </a:rPr>
              <a:t>T+1,c1</a:t>
            </a:r>
            <a:r>
              <a:rPr lang="en-US" dirty="0" smtClean="0">
                <a:latin typeface="Lucida Sans Typewriter"/>
                <a:cs typeface="Lucida Sans Typewriter"/>
              </a:rPr>
              <a:t> =</a:t>
            </a:r>
            <a:r>
              <a:rPr lang="en-US" baseline="-25000" dirty="0" smtClean="0">
                <a:latin typeface="Lucida Sans Typewriter"/>
                <a:cs typeface="Lucida Sans Typewriter"/>
              </a:rPr>
              <a:t> </a:t>
            </a:r>
            <a:r>
              <a:rPr lang="en-US" dirty="0" smtClean="0">
                <a:latin typeface="Lucida Sans Typewriter"/>
                <a:cs typeface="Lucida Sans Typewriter"/>
              </a:rPr>
              <a:t>0</a:t>
            </a:r>
            <a:endParaRPr lang="en-US" baseline="-25000" dirty="0" smtClean="0">
              <a:latin typeface="Lucida Sans Typewriter"/>
              <a:cs typeface="Lucida Sans Typewriter"/>
            </a:endParaRPr>
          </a:p>
          <a:p>
            <a:r>
              <a:rPr lang="en-US" dirty="0">
                <a:latin typeface="Lucida Sans Typewriter"/>
                <a:cs typeface="Lucida Sans Typewriter"/>
              </a:rPr>
              <a:t>f</a:t>
            </a:r>
            <a:r>
              <a:rPr lang="en-US" dirty="0" smtClean="0">
                <a:latin typeface="Lucida Sans Typewriter"/>
                <a:cs typeface="Lucida Sans Typewriter"/>
              </a:rPr>
              <a:t>or </a:t>
            </a:r>
            <a:r>
              <a:rPr lang="en-US" dirty="0" err="1">
                <a:latin typeface="Lucida Sans Typewriter"/>
                <a:cs typeface="Lucida Sans Typewriter"/>
              </a:rPr>
              <a:t>lo_z</a:t>
            </a:r>
            <a:r>
              <a:rPr lang="en-US" dirty="0" smtClean="0">
                <a:latin typeface="Lucida Sans Typewriter"/>
                <a:cs typeface="Lucida Sans Typewriter"/>
              </a:rPr>
              <a:t> &lt;= z &lt;= </a:t>
            </a:r>
            <a:r>
              <a:rPr lang="en-US" dirty="0" err="1">
                <a:latin typeface="Lucida Sans Typewriter"/>
                <a:cs typeface="Lucida Sans Typewriter"/>
              </a:rPr>
              <a:t>hi_z</a:t>
            </a:r>
            <a:r>
              <a:rPr lang="en-US" dirty="0" smtClean="0">
                <a:latin typeface="Lucida Sans Typewriter"/>
                <a:cs typeface="Lucida Sans Typewriter"/>
              </a:rPr>
              <a:t>:</a:t>
            </a:r>
          </a:p>
          <a:p>
            <a:r>
              <a:rPr lang="en-US" dirty="0" smtClean="0">
                <a:latin typeface="Lucida Sans Typewriter"/>
                <a:cs typeface="Lucida Sans Typewriter"/>
              </a:rPr>
              <a:t>    </a:t>
            </a:r>
            <a:r>
              <a:rPr lang="en-US" dirty="0">
                <a:latin typeface="Lucida Sans Typewriter"/>
                <a:cs typeface="Lucida Sans Typewriter"/>
              </a:rPr>
              <a:t>for </a:t>
            </a:r>
            <a:r>
              <a:rPr lang="en-US" dirty="0" err="1" smtClean="0">
                <a:latin typeface="Lucida Sans Typewriter"/>
                <a:cs typeface="Lucida Sans Typewriter"/>
              </a:rPr>
              <a:t>lo_y</a:t>
            </a:r>
            <a:r>
              <a:rPr lang="en-US" dirty="0" smtClean="0">
                <a:latin typeface="Lucida Sans Typewriter"/>
                <a:cs typeface="Lucida Sans Typewriter"/>
              </a:rPr>
              <a:t> </a:t>
            </a:r>
            <a:r>
              <a:rPr lang="en-US" dirty="0">
                <a:latin typeface="Lucida Sans Typewriter"/>
                <a:cs typeface="Lucida Sans Typewriter"/>
              </a:rPr>
              <a:t>&lt;= </a:t>
            </a:r>
            <a:r>
              <a:rPr lang="en-US" dirty="0" smtClean="0">
                <a:latin typeface="Lucida Sans Typewriter"/>
                <a:cs typeface="Lucida Sans Typewriter"/>
              </a:rPr>
              <a:t>y </a:t>
            </a:r>
            <a:r>
              <a:rPr lang="en-US" dirty="0">
                <a:latin typeface="Lucida Sans Typewriter"/>
                <a:cs typeface="Lucida Sans Typewriter"/>
              </a:rPr>
              <a:t>&lt;= </a:t>
            </a:r>
            <a:r>
              <a:rPr lang="en-US" dirty="0" err="1" smtClean="0">
                <a:latin typeface="Lucida Sans Typewriter"/>
                <a:cs typeface="Lucida Sans Typewriter"/>
              </a:rPr>
              <a:t>hi_y</a:t>
            </a:r>
            <a:r>
              <a:rPr lang="en-US" dirty="0" smtClean="0">
                <a:latin typeface="Lucida Sans Typewriter"/>
                <a:cs typeface="Lucida Sans Typewriter"/>
              </a:rPr>
              <a:t>:</a:t>
            </a:r>
            <a:endParaRPr lang="en-US" dirty="0">
              <a:latin typeface="Lucida Sans Typewriter"/>
              <a:cs typeface="Lucida Sans Typewriter"/>
            </a:endParaRPr>
          </a:p>
          <a:p>
            <a:r>
              <a:rPr lang="en-US" dirty="0" smtClean="0">
                <a:latin typeface="Lucida Sans Typewriter"/>
                <a:cs typeface="Lucida Sans Typewriter"/>
              </a:rPr>
              <a:t>        </a:t>
            </a:r>
            <a:r>
              <a:rPr lang="en-US" dirty="0">
                <a:latin typeface="Lucida Sans Typewriter"/>
                <a:cs typeface="Lucida Sans Typewriter"/>
              </a:rPr>
              <a:t>for </a:t>
            </a:r>
            <a:r>
              <a:rPr lang="en-US" dirty="0" err="1" smtClean="0">
                <a:latin typeface="Lucida Sans Typewriter"/>
                <a:cs typeface="Lucida Sans Typewriter"/>
              </a:rPr>
              <a:t>lo_x</a:t>
            </a:r>
            <a:r>
              <a:rPr lang="en-US" dirty="0" smtClean="0">
                <a:latin typeface="Lucida Sans Typewriter"/>
                <a:cs typeface="Lucida Sans Typewriter"/>
              </a:rPr>
              <a:t> </a:t>
            </a:r>
            <a:r>
              <a:rPr lang="en-US" dirty="0">
                <a:latin typeface="Lucida Sans Typewriter"/>
                <a:cs typeface="Lucida Sans Typewriter"/>
              </a:rPr>
              <a:t>&lt;= </a:t>
            </a:r>
            <a:r>
              <a:rPr lang="en-US" dirty="0" smtClean="0">
                <a:latin typeface="Lucida Sans Typewriter"/>
                <a:cs typeface="Lucida Sans Typewriter"/>
              </a:rPr>
              <a:t>x </a:t>
            </a:r>
            <a:r>
              <a:rPr lang="en-US" dirty="0">
                <a:latin typeface="Lucida Sans Typewriter"/>
                <a:cs typeface="Lucida Sans Typewriter"/>
              </a:rPr>
              <a:t>&lt;= </a:t>
            </a:r>
            <a:r>
              <a:rPr lang="en-US" dirty="0" err="1" smtClean="0">
                <a:latin typeface="Lucida Sans Typewriter"/>
                <a:cs typeface="Lucida Sans Typewriter"/>
              </a:rPr>
              <a:t>hi_x</a:t>
            </a:r>
            <a:r>
              <a:rPr lang="en-US" dirty="0" smtClean="0">
                <a:latin typeface="Lucida Sans Typewriter"/>
                <a:cs typeface="Lucida Sans Typewriter"/>
              </a:rPr>
              <a:t>:</a:t>
            </a:r>
          </a:p>
          <a:p>
            <a:r>
              <a:rPr lang="en-US" dirty="0">
                <a:latin typeface="Lucida Sans Typewriter"/>
                <a:cs typeface="Lucida Sans Typewriter"/>
              </a:rPr>
              <a:t> </a:t>
            </a:r>
            <a:r>
              <a:rPr lang="en-US" dirty="0" smtClean="0">
                <a:latin typeface="Lucida Sans Typewriter"/>
                <a:cs typeface="Lucida Sans Typewriter"/>
              </a:rPr>
              <a:t>           </a:t>
            </a:r>
          </a:p>
          <a:p>
            <a:r>
              <a:rPr lang="en-US" dirty="0">
                <a:latin typeface="Lucida Sans Typewriter"/>
                <a:cs typeface="Lucida Sans Typewriter"/>
              </a:rPr>
              <a:t> </a:t>
            </a:r>
            <a:r>
              <a:rPr lang="en-US" dirty="0" smtClean="0">
                <a:latin typeface="Lucida Sans Typewriter"/>
                <a:cs typeface="Lucida Sans Typewriter"/>
              </a:rPr>
              <a:t>         dot</a:t>
            </a:r>
            <a:r>
              <a:rPr lang="en-US" baseline="-25000" dirty="0" smtClean="0">
                <a:latin typeface="Lucida Sans Typewriter"/>
                <a:cs typeface="Lucida Sans Typewriter"/>
              </a:rPr>
              <a:t>c0</a:t>
            </a:r>
            <a:r>
              <a:rPr lang="en-US" dirty="0" smtClean="0">
                <a:latin typeface="Lucida Sans Typewriter"/>
                <a:cs typeface="Lucida Sans Typewriter"/>
              </a:rPr>
              <a:t> += </a:t>
            </a:r>
            <a:r>
              <a:rPr lang="en-US" dirty="0" smtClean="0">
                <a:latin typeface="Lucida Sans Typewriter"/>
                <a:cs typeface="Lucida Sans Typewriter"/>
              </a:rPr>
              <a:t>sample</a:t>
            </a:r>
            <a:r>
              <a:rPr lang="en-US" dirty="0" smtClean="0">
                <a:latin typeface="Lucida Sans Typewriter"/>
                <a:cs typeface="Lucida Sans Typewriter"/>
              </a:rPr>
              <a:t>(</a:t>
            </a:r>
            <a:r>
              <a:rPr lang="en-US" dirty="0" err="1" smtClean="0">
                <a:latin typeface="Lucida Sans Typewriter"/>
                <a:cs typeface="Lucida Sans Typewriter"/>
              </a:rPr>
              <a:t>img</a:t>
            </a:r>
            <a:r>
              <a:rPr lang="en-US" baseline="-25000" dirty="0" err="1" smtClean="0">
                <a:latin typeface="Lucida Sans Typewriter"/>
                <a:cs typeface="Lucida Sans Typewriter"/>
              </a:rPr>
              <a:t>T</a:t>
            </a:r>
            <a:r>
              <a:rPr lang="en-US" dirty="0" err="1" smtClean="0">
                <a:latin typeface="Lucida Sans Typewriter"/>
                <a:cs typeface="Lucida Sans Typewriter"/>
              </a:rPr>
              <a:t>,x</a:t>
            </a:r>
            <a:r>
              <a:rPr lang="en-US" dirty="0" smtClean="0">
                <a:latin typeface="Lucida Sans Typewriter"/>
                <a:cs typeface="Lucida Sans Typewriter"/>
              </a:rPr>
              <a:t>-ox, y-</a:t>
            </a:r>
            <a:r>
              <a:rPr lang="en-US" dirty="0" err="1" smtClean="0">
                <a:latin typeface="Lucida Sans Typewriter"/>
                <a:cs typeface="Lucida Sans Typewriter"/>
              </a:rPr>
              <a:t>oy</a:t>
            </a:r>
            <a:r>
              <a:rPr lang="en-US" dirty="0" smtClean="0">
                <a:latin typeface="Lucida Sans Typewriter"/>
                <a:cs typeface="Lucida Sans Typewriter"/>
              </a:rPr>
              <a:t>, z-</a:t>
            </a:r>
            <a:r>
              <a:rPr lang="en-US" dirty="0" err="1" smtClean="0">
                <a:latin typeface="Lucida Sans Typewriter"/>
                <a:cs typeface="Lucida Sans Typewriter"/>
              </a:rPr>
              <a:t>oz</a:t>
            </a:r>
            <a:r>
              <a:rPr lang="en-US" dirty="0" smtClean="0">
                <a:latin typeface="Lucida Sans Typewriter"/>
                <a:cs typeface="Lucida Sans Typewriter"/>
              </a:rPr>
              <a:t>, </a:t>
            </a:r>
            <a:r>
              <a:rPr lang="en-US" dirty="0" smtClean="0">
                <a:latin typeface="Lucida Sans Typewriter"/>
                <a:cs typeface="Lucida Sans Typewriter"/>
              </a:rPr>
              <a:t>channel0) *</a:t>
            </a:r>
          </a:p>
          <a:p>
            <a:r>
              <a:rPr lang="en-US" dirty="0" smtClean="0">
                <a:latin typeface="Lucida Sans Typewriter"/>
                <a:cs typeface="Lucida Sans Typewriter"/>
              </a:rPr>
              <a:t>                  </a:t>
            </a:r>
            <a:r>
              <a:rPr lang="en-US" dirty="0" smtClean="0">
                <a:latin typeface="Lucida Sans Typewriter"/>
                <a:cs typeface="Lucida Sans Typewriter"/>
              </a:rPr>
              <a:t>sample</a:t>
            </a:r>
            <a:r>
              <a:rPr lang="en-US" dirty="0" smtClean="0">
                <a:latin typeface="Lucida Sans Typewriter"/>
                <a:cs typeface="Lucida Sans Typewriter"/>
              </a:rPr>
              <a:t>(img</a:t>
            </a:r>
            <a:r>
              <a:rPr lang="en-US" baseline="-25000" dirty="0" smtClean="0">
                <a:latin typeface="Lucida Sans Typewriter"/>
                <a:cs typeface="Lucida Sans Typewriter"/>
              </a:rPr>
              <a:t>T+1</a:t>
            </a:r>
            <a:r>
              <a:rPr lang="en-US" dirty="0" smtClean="0">
                <a:latin typeface="Lucida Sans Typewriter"/>
                <a:cs typeface="Lucida Sans Typewriter"/>
              </a:rPr>
              <a:t>,</a:t>
            </a:r>
            <a:r>
              <a:rPr lang="en-US" dirty="0">
                <a:latin typeface="Lucida Sans Typewriter"/>
                <a:cs typeface="Lucida Sans Typewriter"/>
              </a:rPr>
              <a:t>x-</a:t>
            </a:r>
            <a:r>
              <a:rPr lang="en-US" dirty="0" smtClean="0">
                <a:latin typeface="Lucida Sans Typewriter"/>
                <a:cs typeface="Lucida Sans Typewriter"/>
              </a:rPr>
              <a:t>ox, </a:t>
            </a:r>
            <a:r>
              <a:rPr lang="en-US" dirty="0">
                <a:latin typeface="Lucida Sans Typewriter"/>
                <a:cs typeface="Lucida Sans Typewriter"/>
              </a:rPr>
              <a:t>y-</a:t>
            </a:r>
            <a:r>
              <a:rPr lang="en-US" dirty="0" err="1" smtClean="0">
                <a:latin typeface="Lucida Sans Typewriter"/>
                <a:cs typeface="Lucida Sans Typewriter"/>
              </a:rPr>
              <a:t>oy</a:t>
            </a:r>
            <a:r>
              <a:rPr lang="en-US" dirty="0" smtClean="0">
                <a:latin typeface="Lucida Sans Typewriter"/>
                <a:cs typeface="Lucida Sans Typewriter"/>
              </a:rPr>
              <a:t>, </a:t>
            </a:r>
            <a:r>
              <a:rPr lang="en-US" dirty="0">
                <a:latin typeface="Lucida Sans Typewriter"/>
                <a:cs typeface="Lucida Sans Typewriter"/>
              </a:rPr>
              <a:t>z-</a:t>
            </a:r>
            <a:r>
              <a:rPr lang="en-US" dirty="0" err="1">
                <a:latin typeface="Lucida Sans Typewriter"/>
                <a:cs typeface="Lucida Sans Typewriter"/>
              </a:rPr>
              <a:t>oz</a:t>
            </a:r>
            <a:r>
              <a:rPr lang="en-US" dirty="0">
                <a:latin typeface="Lucida Sans Typewriter"/>
                <a:cs typeface="Lucida Sans Typewriter"/>
              </a:rPr>
              <a:t>, </a:t>
            </a:r>
            <a:r>
              <a:rPr lang="en-US" dirty="0" smtClean="0">
                <a:latin typeface="Lucida Sans Typewriter"/>
                <a:cs typeface="Lucida Sans Typewriter"/>
              </a:rPr>
              <a:t>channel0)</a:t>
            </a:r>
          </a:p>
          <a:p>
            <a:r>
              <a:rPr lang="en-US" dirty="0" smtClean="0">
                <a:latin typeface="Lucida Sans Typewriter"/>
                <a:cs typeface="Lucida Sans Typewriter"/>
              </a:rPr>
              <a:t>	   </a:t>
            </a:r>
            <a:r>
              <a:rPr lang="en-US" dirty="0" smtClean="0">
                <a:latin typeface="Lucida Sans Typewriter"/>
                <a:cs typeface="Lucida Sans Typewriter"/>
              </a:rPr>
              <a:t>dot</a:t>
            </a:r>
            <a:r>
              <a:rPr lang="en-US" baseline="-25000" dirty="0" smtClean="0">
                <a:latin typeface="Lucida Sans Typewriter"/>
                <a:cs typeface="Lucida Sans Typewriter"/>
              </a:rPr>
              <a:t>c1</a:t>
            </a:r>
            <a:r>
              <a:rPr lang="en-US" dirty="0" smtClean="0">
                <a:latin typeface="Lucida Sans Typewriter"/>
                <a:cs typeface="Lucida Sans Typewriter"/>
              </a:rPr>
              <a:t> </a:t>
            </a:r>
            <a:r>
              <a:rPr lang="en-US" dirty="0" smtClean="0">
                <a:latin typeface="Lucida Sans Typewriter"/>
                <a:cs typeface="Lucida Sans Typewriter"/>
              </a:rPr>
              <a:t>+= </a:t>
            </a:r>
            <a:r>
              <a:rPr lang="en-US" dirty="0" smtClean="0">
                <a:latin typeface="Lucida Sans Typewriter"/>
                <a:cs typeface="Lucida Sans Typewriter"/>
              </a:rPr>
              <a:t>sample</a:t>
            </a:r>
            <a:r>
              <a:rPr lang="en-US" dirty="0" smtClean="0">
                <a:latin typeface="Lucida Sans Typewriter"/>
                <a:cs typeface="Lucida Sans Typewriter"/>
              </a:rPr>
              <a:t>(</a:t>
            </a:r>
            <a:r>
              <a:rPr lang="en-US" dirty="0" err="1" smtClean="0">
                <a:latin typeface="Lucida Sans Typewriter"/>
                <a:cs typeface="Lucida Sans Typewriter"/>
              </a:rPr>
              <a:t>img</a:t>
            </a:r>
            <a:r>
              <a:rPr lang="en-US" baseline="-25000" dirty="0" err="1" smtClean="0">
                <a:latin typeface="Lucida Sans Typewriter"/>
                <a:cs typeface="Lucida Sans Typewriter"/>
              </a:rPr>
              <a:t>T</a:t>
            </a:r>
            <a:r>
              <a:rPr lang="en-US" dirty="0" err="1" smtClean="0">
                <a:latin typeface="Lucida Sans Typewriter"/>
                <a:cs typeface="Lucida Sans Typewriter"/>
              </a:rPr>
              <a:t>,</a:t>
            </a:r>
            <a:r>
              <a:rPr lang="en-US" dirty="0" err="1">
                <a:latin typeface="Lucida Sans Typewriter"/>
                <a:cs typeface="Lucida Sans Typewriter"/>
              </a:rPr>
              <a:t>x</a:t>
            </a:r>
            <a:r>
              <a:rPr lang="en-US" dirty="0">
                <a:latin typeface="Lucida Sans Typewriter"/>
                <a:cs typeface="Lucida Sans Typewriter"/>
              </a:rPr>
              <a:t>-</a:t>
            </a:r>
            <a:r>
              <a:rPr lang="en-US" dirty="0" smtClean="0">
                <a:latin typeface="Lucida Sans Typewriter"/>
                <a:cs typeface="Lucida Sans Typewriter"/>
              </a:rPr>
              <a:t>ox, </a:t>
            </a:r>
            <a:r>
              <a:rPr lang="en-US" dirty="0">
                <a:latin typeface="Lucida Sans Typewriter"/>
                <a:cs typeface="Lucida Sans Typewriter"/>
              </a:rPr>
              <a:t>y-</a:t>
            </a:r>
            <a:r>
              <a:rPr lang="en-US" dirty="0" err="1" smtClean="0">
                <a:latin typeface="Lucida Sans Typewriter"/>
                <a:cs typeface="Lucida Sans Typewriter"/>
              </a:rPr>
              <a:t>oy</a:t>
            </a:r>
            <a:r>
              <a:rPr lang="en-US" dirty="0" smtClean="0">
                <a:latin typeface="Lucida Sans Typewriter"/>
                <a:cs typeface="Lucida Sans Typewriter"/>
              </a:rPr>
              <a:t>, </a:t>
            </a:r>
            <a:r>
              <a:rPr lang="en-US" dirty="0">
                <a:latin typeface="Lucida Sans Typewriter"/>
                <a:cs typeface="Lucida Sans Typewriter"/>
              </a:rPr>
              <a:t>z-</a:t>
            </a:r>
            <a:r>
              <a:rPr lang="en-US" dirty="0" err="1">
                <a:latin typeface="Lucida Sans Typewriter"/>
                <a:cs typeface="Lucida Sans Typewriter"/>
              </a:rPr>
              <a:t>oz</a:t>
            </a:r>
            <a:r>
              <a:rPr lang="en-US" dirty="0">
                <a:latin typeface="Lucida Sans Typewriter"/>
                <a:cs typeface="Lucida Sans Typewriter"/>
              </a:rPr>
              <a:t>, </a:t>
            </a:r>
            <a:r>
              <a:rPr lang="en-US" dirty="0" smtClean="0">
                <a:latin typeface="Lucida Sans Typewriter"/>
                <a:cs typeface="Lucida Sans Typewriter"/>
              </a:rPr>
              <a:t>channel1) </a:t>
            </a:r>
            <a:r>
              <a:rPr lang="en-US" dirty="0" smtClean="0">
                <a:latin typeface="Lucida Sans Typewriter"/>
                <a:cs typeface="Lucida Sans Typewriter"/>
              </a:rPr>
              <a:t>*</a:t>
            </a:r>
          </a:p>
          <a:p>
            <a:r>
              <a:rPr lang="en-US" dirty="0" smtClean="0">
                <a:latin typeface="Lucida Sans Typewriter"/>
                <a:cs typeface="Lucida Sans Typewriter"/>
              </a:rPr>
              <a:t>                  </a:t>
            </a:r>
            <a:r>
              <a:rPr lang="en-US" dirty="0" smtClean="0">
                <a:latin typeface="Lucida Sans Typewriter"/>
                <a:cs typeface="Lucida Sans Typewriter"/>
              </a:rPr>
              <a:t>sample</a:t>
            </a:r>
            <a:r>
              <a:rPr lang="en-US" dirty="0">
                <a:latin typeface="Lucida Sans Typewriter"/>
                <a:cs typeface="Lucida Sans Typewriter"/>
              </a:rPr>
              <a:t>(img</a:t>
            </a:r>
            <a:r>
              <a:rPr lang="en-US" baseline="-25000" dirty="0">
                <a:latin typeface="Lucida Sans Typewriter"/>
                <a:cs typeface="Lucida Sans Typewriter"/>
              </a:rPr>
              <a:t>T+1</a:t>
            </a:r>
            <a:r>
              <a:rPr lang="en-US" dirty="0">
                <a:latin typeface="Lucida Sans Typewriter"/>
                <a:cs typeface="Lucida Sans Typewriter"/>
              </a:rPr>
              <a:t>,</a:t>
            </a:r>
            <a:r>
              <a:rPr lang="en-US" dirty="0">
                <a:latin typeface="Lucida Sans Typewriter"/>
                <a:cs typeface="Lucida Sans Typewriter"/>
              </a:rPr>
              <a:t>x</a:t>
            </a:r>
            <a:r>
              <a:rPr lang="en-US" dirty="0" smtClean="0">
                <a:latin typeface="Lucida Sans Typewriter"/>
                <a:cs typeface="Lucida Sans Typewriter"/>
              </a:rPr>
              <a:t>-ox, </a:t>
            </a:r>
            <a:r>
              <a:rPr lang="en-US" dirty="0">
                <a:latin typeface="Lucida Sans Typewriter"/>
                <a:cs typeface="Lucida Sans Typewriter"/>
              </a:rPr>
              <a:t>y-</a:t>
            </a:r>
            <a:r>
              <a:rPr lang="en-US" dirty="0" err="1" smtClean="0">
                <a:latin typeface="Lucida Sans Typewriter"/>
                <a:cs typeface="Lucida Sans Typewriter"/>
              </a:rPr>
              <a:t>oy</a:t>
            </a:r>
            <a:r>
              <a:rPr lang="en-US" dirty="0" smtClean="0">
                <a:latin typeface="Lucida Sans Typewriter"/>
                <a:cs typeface="Lucida Sans Typewriter"/>
              </a:rPr>
              <a:t>, </a:t>
            </a:r>
            <a:r>
              <a:rPr lang="en-US" dirty="0">
                <a:latin typeface="Lucida Sans Typewriter"/>
                <a:cs typeface="Lucida Sans Typewriter"/>
              </a:rPr>
              <a:t>z-</a:t>
            </a:r>
            <a:r>
              <a:rPr lang="en-US" dirty="0" err="1">
                <a:latin typeface="Lucida Sans Typewriter"/>
                <a:cs typeface="Lucida Sans Typewriter"/>
              </a:rPr>
              <a:t>oz</a:t>
            </a:r>
            <a:r>
              <a:rPr lang="en-US" dirty="0">
                <a:latin typeface="Lucida Sans Typewriter"/>
                <a:cs typeface="Lucida Sans Typewriter"/>
              </a:rPr>
              <a:t>, </a:t>
            </a:r>
            <a:r>
              <a:rPr lang="en-US" dirty="0" smtClean="0">
                <a:latin typeface="Lucida Sans Typewriter"/>
                <a:cs typeface="Lucida Sans Typewriter"/>
              </a:rPr>
              <a:t>channel1)</a:t>
            </a:r>
          </a:p>
          <a:p>
            <a:r>
              <a:rPr lang="en-US" dirty="0">
                <a:latin typeface="Lucida Sans Typewriter"/>
                <a:cs typeface="Lucida Sans Typewriter"/>
              </a:rPr>
              <a:t>	</a:t>
            </a:r>
            <a:r>
              <a:rPr lang="en-US" dirty="0" smtClean="0">
                <a:latin typeface="Lucida Sans Typewriter"/>
                <a:cs typeface="Lucida Sans Typewriter"/>
              </a:rPr>
              <a:t>   </a:t>
            </a:r>
            <a:r>
              <a:rPr lang="en-US" dirty="0">
                <a:latin typeface="Lucida Sans Typewriter"/>
                <a:cs typeface="Lucida Sans Typewriter"/>
              </a:rPr>
              <a:t>len</a:t>
            </a:r>
            <a:r>
              <a:rPr lang="en-US" baseline="-25000" dirty="0">
                <a:latin typeface="Lucida Sans Typewriter"/>
                <a:cs typeface="Lucida Sans Typewriter"/>
              </a:rPr>
              <a:t>T,c0</a:t>
            </a:r>
            <a:r>
              <a:rPr lang="en-US" dirty="0">
                <a:latin typeface="Lucida Sans Typewriter"/>
                <a:cs typeface="Lucida Sans Typewriter"/>
              </a:rPr>
              <a:t> </a:t>
            </a:r>
            <a:r>
              <a:rPr lang="en-US" dirty="0" smtClean="0">
                <a:latin typeface="Lucida Sans Typewriter"/>
                <a:cs typeface="Lucida Sans Typewriter"/>
              </a:rPr>
              <a:t>+= </a:t>
            </a:r>
            <a:r>
              <a:rPr lang="en-US" dirty="0">
                <a:latin typeface="Lucida Sans Typewriter"/>
                <a:cs typeface="Lucida Sans Typewriter"/>
              </a:rPr>
              <a:t>sample(</a:t>
            </a:r>
            <a:r>
              <a:rPr lang="en-US" dirty="0" err="1">
                <a:latin typeface="Lucida Sans Typewriter"/>
                <a:cs typeface="Lucida Sans Typewriter"/>
              </a:rPr>
              <a:t>img</a:t>
            </a:r>
            <a:r>
              <a:rPr lang="en-US" baseline="-25000" dirty="0" err="1">
                <a:latin typeface="Lucida Sans Typewriter"/>
                <a:cs typeface="Lucida Sans Typewriter"/>
              </a:rPr>
              <a:t>T</a:t>
            </a:r>
            <a:r>
              <a:rPr lang="en-US" dirty="0" err="1">
                <a:latin typeface="Lucida Sans Typewriter"/>
                <a:cs typeface="Lucida Sans Typewriter"/>
              </a:rPr>
              <a:t>,</a:t>
            </a:r>
            <a:r>
              <a:rPr lang="en-US" dirty="0" err="1" smtClean="0">
                <a:latin typeface="Lucida Sans Typewriter"/>
                <a:cs typeface="Lucida Sans Typewriter"/>
              </a:rPr>
              <a:t>x</a:t>
            </a:r>
            <a:r>
              <a:rPr lang="en-US" dirty="0">
                <a:latin typeface="Lucida Sans Typewriter"/>
                <a:cs typeface="Lucida Sans Typewriter"/>
              </a:rPr>
              <a:t>-</a:t>
            </a:r>
            <a:r>
              <a:rPr lang="en-US" dirty="0" smtClean="0">
                <a:latin typeface="Lucida Sans Typewriter"/>
                <a:cs typeface="Lucida Sans Typewriter"/>
              </a:rPr>
              <a:t>ox, y</a:t>
            </a:r>
            <a:r>
              <a:rPr lang="en-US" dirty="0">
                <a:latin typeface="Lucida Sans Typewriter"/>
                <a:cs typeface="Lucida Sans Typewriter"/>
              </a:rPr>
              <a:t>-</a:t>
            </a:r>
            <a:r>
              <a:rPr lang="en-US" dirty="0" err="1" smtClean="0">
                <a:latin typeface="Lucida Sans Typewriter"/>
                <a:cs typeface="Lucida Sans Typewriter"/>
              </a:rPr>
              <a:t>oy</a:t>
            </a:r>
            <a:r>
              <a:rPr lang="en-US" dirty="0" smtClean="0">
                <a:latin typeface="Lucida Sans Typewriter"/>
                <a:cs typeface="Lucida Sans Typewriter"/>
              </a:rPr>
              <a:t>, z</a:t>
            </a:r>
            <a:r>
              <a:rPr lang="en-US" dirty="0">
                <a:latin typeface="Lucida Sans Typewriter"/>
                <a:cs typeface="Lucida Sans Typewriter"/>
              </a:rPr>
              <a:t>-</a:t>
            </a:r>
            <a:r>
              <a:rPr lang="en-US" dirty="0" err="1">
                <a:latin typeface="Lucida Sans Typewriter"/>
                <a:cs typeface="Lucida Sans Typewriter"/>
              </a:rPr>
              <a:t>oz</a:t>
            </a:r>
            <a:r>
              <a:rPr lang="en-US" dirty="0" smtClean="0">
                <a:latin typeface="Lucida Sans Typewriter"/>
                <a:cs typeface="Lucida Sans Typewriter"/>
              </a:rPr>
              <a:t>, </a:t>
            </a:r>
            <a:r>
              <a:rPr lang="en-US" dirty="0">
                <a:latin typeface="Lucida Sans Typewriter"/>
                <a:cs typeface="Lucida Sans Typewriter"/>
              </a:rPr>
              <a:t>channel0</a:t>
            </a:r>
            <a:r>
              <a:rPr lang="en-US" dirty="0" smtClean="0">
                <a:latin typeface="Lucida Sans Typewriter"/>
                <a:cs typeface="Lucida Sans Typewriter"/>
              </a:rPr>
              <a:t>)</a:t>
            </a:r>
            <a:r>
              <a:rPr lang="en-US" baseline="30000" dirty="0" smtClean="0">
                <a:latin typeface="Lucida Sans Typewriter"/>
                <a:cs typeface="Lucida Sans Typewriter"/>
              </a:rPr>
              <a:t>2</a:t>
            </a:r>
          </a:p>
          <a:p>
            <a:r>
              <a:rPr lang="en-US" dirty="0" smtClean="0">
                <a:latin typeface="Lucida Sans Typewriter"/>
                <a:cs typeface="Lucida Sans Typewriter"/>
              </a:rPr>
              <a:t> 	   len</a:t>
            </a:r>
            <a:r>
              <a:rPr lang="en-US" baseline="-25000" dirty="0" smtClean="0">
                <a:latin typeface="Lucida Sans Typewriter"/>
                <a:cs typeface="Lucida Sans Typewriter"/>
              </a:rPr>
              <a:t>T+1,</a:t>
            </a:r>
            <a:r>
              <a:rPr lang="en-US" baseline="-25000" dirty="0">
                <a:latin typeface="Lucida Sans Typewriter"/>
                <a:cs typeface="Lucida Sans Typewriter"/>
              </a:rPr>
              <a:t>c0</a:t>
            </a:r>
            <a:r>
              <a:rPr lang="en-US" dirty="0">
                <a:latin typeface="Lucida Sans Typewriter"/>
                <a:cs typeface="Lucida Sans Typewriter"/>
              </a:rPr>
              <a:t> += sample(</a:t>
            </a:r>
            <a:r>
              <a:rPr lang="en-US" dirty="0" smtClean="0">
                <a:latin typeface="Lucida Sans Typewriter"/>
                <a:cs typeface="Lucida Sans Typewriter"/>
              </a:rPr>
              <a:t>img</a:t>
            </a:r>
            <a:r>
              <a:rPr lang="en-US" baseline="-25000" dirty="0" smtClean="0">
                <a:latin typeface="Lucida Sans Typewriter"/>
                <a:cs typeface="Lucida Sans Typewriter"/>
              </a:rPr>
              <a:t>T+1</a:t>
            </a:r>
            <a:r>
              <a:rPr lang="en-US" dirty="0" smtClean="0">
                <a:latin typeface="Lucida Sans Typewriter"/>
                <a:cs typeface="Lucida Sans Typewriter"/>
              </a:rPr>
              <a:t>,x</a:t>
            </a:r>
            <a:r>
              <a:rPr lang="en-US" dirty="0">
                <a:latin typeface="Lucida Sans Typewriter"/>
                <a:cs typeface="Lucida Sans Typewriter"/>
              </a:rPr>
              <a:t>-</a:t>
            </a:r>
            <a:r>
              <a:rPr lang="en-US" dirty="0" smtClean="0">
                <a:latin typeface="Lucida Sans Typewriter"/>
                <a:cs typeface="Lucida Sans Typewriter"/>
              </a:rPr>
              <a:t>ox, y</a:t>
            </a:r>
            <a:r>
              <a:rPr lang="en-US" dirty="0">
                <a:latin typeface="Lucida Sans Typewriter"/>
                <a:cs typeface="Lucida Sans Typewriter"/>
              </a:rPr>
              <a:t>-</a:t>
            </a:r>
            <a:r>
              <a:rPr lang="en-US" dirty="0" err="1" smtClean="0">
                <a:latin typeface="Lucida Sans Typewriter"/>
                <a:cs typeface="Lucida Sans Typewriter"/>
              </a:rPr>
              <a:t>oy</a:t>
            </a:r>
            <a:r>
              <a:rPr lang="en-US" dirty="0" smtClean="0">
                <a:latin typeface="Lucida Sans Typewriter"/>
                <a:cs typeface="Lucida Sans Typewriter"/>
              </a:rPr>
              <a:t>, z</a:t>
            </a:r>
            <a:r>
              <a:rPr lang="en-US" dirty="0">
                <a:latin typeface="Lucida Sans Typewriter"/>
                <a:cs typeface="Lucida Sans Typewriter"/>
              </a:rPr>
              <a:t>-</a:t>
            </a:r>
            <a:r>
              <a:rPr lang="en-US" dirty="0" err="1">
                <a:latin typeface="Lucida Sans Typewriter"/>
                <a:cs typeface="Lucida Sans Typewriter"/>
              </a:rPr>
              <a:t>oz</a:t>
            </a:r>
            <a:r>
              <a:rPr lang="en-US" dirty="0" smtClean="0">
                <a:latin typeface="Lucida Sans Typewriter"/>
                <a:cs typeface="Lucida Sans Typewriter"/>
              </a:rPr>
              <a:t>, </a:t>
            </a:r>
            <a:r>
              <a:rPr lang="en-US" dirty="0">
                <a:latin typeface="Lucida Sans Typewriter"/>
                <a:cs typeface="Lucida Sans Typewriter"/>
              </a:rPr>
              <a:t>channel0)</a:t>
            </a:r>
            <a:r>
              <a:rPr lang="en-US" baseline="30000" dirty="0" smtClean="0">
                <a:latin typeface="Lucida Sans Typewriter"/>
                <a:cs typeface="Lucida Sans Typewriter"/>
              </a:rPr>
              <a:t>2</a:t>
            </a:r>
          </a:p>
          <a:p>
            <a:r>
              <a:rPr lang="en-US" dirty="0" smtClean="0">
                <a:latin typeface="Lucida Sans Typewriter"/>
                <a:cs typeface="Lucida Sans Typewriter"/>
              </a:rPr>
              <a:t>	   len</a:t>
            </a:r>
            <a:r>
              <a:rPr lang="en-US" baseline="-25000" dirty="0" smtClean="0">
                <a:latin typeface="Lucida Sans Typewriter"/>
                <a:cs typeface="Lucida Sans Typewriter"/>
              </a:rPr>
              <a:t>T</a:t>
            </a:r>
            <a:r>
              <a:rPr lang="en-US" baseline="-25000" dirty="0">
                <a:latin typeface="Lucida Sans Typewriter"/>
                <a:cs typeface="Lucida Sans Typewriter"/>
              </a:rPr>
              <a:t>,</a:t>
            </a:r>
            <a:r>
              <a:rPr lang="en-US" baseline="-25000" dirty="0" smtClean="0">
                <a:latin typeface="Lucida Sans Typewriter"/>
                <a:cs typeface="Lucida Sans Typewriter"/>
              </a:rPr>
              <a:t>c1</a:t>
            </a:r>
            <a:r>
              <a:rPr lang="en-US" dirty="0" smtClean="0">
                <a:latin typeface="Lucida Sans Typewriter"/>
                <a:cs typeface="Lucida Sans Typewriter"/>
              </a:rPr>
              <a:t> </a:t>
            </a:r>
            <a:r>
              <a:rPr lang="en-US" dirty="0">
                <a:latin typeface="Lucida Sans Typewriter"/>
                <a:cs typeface="Lucida Sans Typewriter"/>
              </a:rPr>
              <a:t>+= sample(</a:t>
            </a:r>
            <a:r>
              <a:rPr lang="en-US" dirty="0" err="1">
                <a:latin typeface="Lucida Sans Typewriter"/>
                <a:cs typeface="Lucida Sans Typewriter"/>
              </a:rPr>
              <a:t>img</a:t>
            </a:r>
            <a:r>
              <a:rPr lang="en-US" baseline="-25000" dirty="0" err="1">
                <a:latin typeface="Lucida Sans Typewriter"/>
                <a:cs typeface="Lucida Sans Typewriter"/>
              </a:rPr>
              <a:t>T</a:t>
            </a:r>
            <a:r>
              <a:rPr lang="en-US" dirty="0" err="1">
                <a:latin typeface="Lucida Sans Typewriter"/>
                <a:cs typeface="Lucida Sans Typewriter"/>
              </a:rPr>
              <a:t>,</a:t>
            </a:r>
            <a:r>
              <a:rPr lang="en-US" dirty="0" err="1" smtClean="0">
                <a:latin typeface="Lucida Sans Typewriter"/>
                <a:cs typeface="Lucida Sans Typewriter"/>
              </a:rPr>
              <a:t>x</a:t>
            </a:r>
            <a:r>
              <a:rPr lang="en-US" dirty="0">
                <a:latin typeface="Lucida Sans Typewriter"/>
                <a:cs typeface="Lucida Sans Typewriter"/>
              </a:rPr>
              <a:t>-</a:t>
            </a:r>
            <a:r>
              <a:rPr lang="en-US" dirty="0" smtClean="0">
                <a:latin typeface="Lucida Sans Typewriter"/>
                <a:cs typeface="Lucida Sans Typewriter"/>
              </a:rPr>
              <a:t>ox, y</a:t>
            </a:r>
            <a:r>
              <a:rPr lang="en-US" dirty="0">
                <a:latin typeface="Lucida Sans Typewriter"/>
                <a:cs typeface="Lucida Sans Typewriter"/>
              </a:rPr>
              <a:t>-</a:t>
            </a:r>
            <a:r>
              <a:rPr lang="en-US" dirty="0" err="1" smtClean="0">
                <a:latin typeface="Lucida Sans Typewriter"/>
                <a:cs typeface="Lucida Sans Typewriter"/>
              </a:rPr>
              <a:t>oy</a:t>
            </a:r>
            <a:r>
              <a:rPr lang="en-US" dirty="0" smtClean="0">
                <a:latin typeface="Lucida Sans Typewriter"/>
                <a:cs typeface="Lucida Sans Typewriter"/>
              </a:rPr>
              <a:t>, z</a:t>
            </a:r>
            <a:r>
              <a:rPr lang="en-US" dirty="0">
                <a:latin typeface="Lucida Sans Typewriter"/>
                <a:cs typeface="Lucida Sans Typewriter"/>
              </a:rPr>
              <a:t>-</a:t>
            </a:r>
            <a:r>
              <a:rPr lang="en-US" dirty="0" err="1">
                <a:latin typeface="Lucida Sans Typewriter"/>
                <a:cs typeface="Lucida Sans Typewriter"/>
              </a:rPr>
              <a:t>oz</a:t>
            </a:r>
            <a:r>
              <a:rPr lang="en-US" dirty="0" smtClean="0">
                <a:latin typeface="Lucida Sans Typewriter"/>
                <a:cs typeface="Lucida Sans Typewriter"/>
              </a:rPr>
              <a:t>, channel1)</a:t>
            </a:r>
            <a:r>
              <a:rPr lang="en-US" baseline="30000" dirty="0">
                <a:latin typeface="Lucida Sans Typewriter"/>
                <a:cs typeface="Lucida Sans Typewriter"/>
              </a:rPr>
              <a:t>2</a:t>
            </a:r>
          </a:p>
          <a:p>
            <a:r>
              <a:rPr lang="en-US" dirty="0">
                <a:latin typeface="Lucida Sans Typewriter"/>
                <a:cs typeface="Lucida Sans Typewriter"/>
              </a:rPr>
              <a:t> 	   </a:t>
            </a:r>
            <a:r>
              <a:rPr lang="en-US" dirty="0" smtClean="0">
                <a:latin typeface="Lucida Sans Typewriter"/>
                <a:cs typeface="Lucida Sans Typewriter"/>
              </a:rPr>
              <a:t>len</a:t>
            </a:r>
            <a:r>
              <a:rPr lang="en-US" baseline="-25000" dirty="0" smtClean="0">
                <a:latin typeface="Lucida Sans Typewriter"/>
                <a:cs typeface="Lucida Sans Typewriter"/>
              </a:rPr>
              <a:t>T+1,c1</a:t>
            </a:r>
            <a:r>
              <a:rPr lang="en-US" dirty="0" smtClean="0">
                <a:latin typeface="Lucida Sans Typewriter"/>
                <a:cs typeface="Lucida Sans Typewriter"/>
              </a:rPr>
              <a:t> </a:t>
            </a:r>
            <a:r>
              <a:rPr lang="en-US" dirty="0">
                <a:latin typeface="Lucida Sans Typewriter"/>
                <a:cs typeface="Lucida Sans Typewriter"/>
              </a:rPr>
              <a:t>+= sample(</a:t>
            </a:r>
            <a:r>
              <a:rPr lang="en-US" dirty="0" smtClean="0">
                <a:latin typeface="Lucida Sans Typewriter"/>
                <a:cs typeface="Lucida Sans Typewriter"/>
              </a:rPr>
              <a:t>img</a:t>
            </a:r>
            <a:r>
              <a:rPr lang="en-US" baseline="-25000" dirty="0" smtClean="0">
                <a:latin typeface="Lucida Sans Typewriter"/>
                <a:cs typeface="Lucida Sans Typewriter"/>
              </a:rPr>
              <a:t>T+1</a:t>
            </a:r>
            <a:r>
              <a:rPr lang="en-US" dirty="0" smtClean="0">
                <a:latin typeface="Lucida Sans Typewriter"/>
                <a:cs typeface="Lucida Sans Typewriter"/>
              </a:rPr>
              <a:t>,x</a:t>
            </a:r>
            <a:r>
              <a:rPr lang="en-US" dirty="0">
                <a:latin typeface="Lucida Sans Typewriter"/>
                <a:cs typeface="Lucida Sans Typewriter"/>
              </a:rPr>
              <a:t>-</a:t>
            </a:r>
            <a:r>
              <a:rPr lang="en-US" dirty="0" smtClean="0">
                <a:latin typeface="Lucida Sans Typewriter"/>
                <a:cs typeface="Lucida Sans Typewriter"/>
              </a:rPr>
              <a:t>ox, y</a:t>
            </a:r>
            <a:r>
              <a:rPr lang="en-US" dirty="0">
                <a:latin typeface="Lucida Sans Typewriter"/>
                <a:cs typeface="Lucida Sans Typewriter"/>
              </a:rPr>
              <a:t>-</a:t>
            </a:r>
            <a:r>
              <a:rPr lang="en-US" dirty="0" err="1" smtClean="0">
                <a:latin typeface="Lucida Sans Typewriter"/>
                <a:cs typeface="Lucida Sans Typewriter"/>
              </a:rPr>
              <a:t>oy</a:t>
            </a:r>
            <a:r>
              <a:rPr lang="en-US" dirty="0" smtClean="0">
                <a:latin typeface="Lucida Sans Typewriter"/>
                <a:cs typeface="Lucida Sans Typewriter"/>
              </a:rPr>
              <a:t>, z</a:t>
            </a:r>
            <a:r>
              <a:rPr lang="en-US" dirty="0">
                <a:latin typeface="Lucida Sans Typewriter"/>
                <a:cs typeface="Lucida Sans Typewriter"/>
              </a:rPr>
              <a:t>-</a:t>
            </a:r>
            <a:r>
              <a:rPr lang="en-US" dirty="0" err="1">
                <a:latin typeface="Lucida Sans Typewriter"/>
                <a:cs typeface="Lucida Sans Typewriter"/>
              </a:rPr>
              <a:t>oz</a:t>
            </a:r>
            <a:r>
              <a:rPr lang="en-US" dirty="0" smtClean="0">
                <a:latin typeface="Lucida Sans Typewriter"/>
                <a:cs typeface="Lucida Sans Typewriter"/>
              </a:rPr>
              <a:t>, channel1)</a:t>
            </a:r>
            <a:r>
              <a:rPr lang="en-US" baseline="30000" dirty="0">
                <a:latin typeface="Lucida Sans Typewriter"/>
                <a:cs typeface="Lucida Sans Typewriter"/>
              </a:rPr>
              <a:t>2</a:t>
            </a:r>
            <a:r>
              <a:rPr lang="en-US" dirty="0">
                <a:latin typeface="Lucida Sans Typewriter"/>
                <a:cs typeface="Lucida Sans Typewriter"/>
              </a:rPr>
              <a:t>  </a:t>
            </a:r>
          </a:p>
          <a:p>
            <a:r>
              <a:rPr lang="en-US" dirty="0" smtClean="0">
                <a:latin typeface="Lucida Sans Typewriter"/>
                <a:cs typeface="Lucida Sans Typewriter"/>
              </a:rPr>
              <a:t>  </a:t>
            </a:r>
            <a:endParaRPr lang="en-US" dirty="0">
              <a:latin typeface="Lucida Sans Typewriter"/>
              <a:cs typeface="Lucida Sans Typewriter"/>
            </a:endParaRPr>
          </a:p>
          <a:p>
            <a:endParaRPr lang="en-US" dirty="0">
              <a:latin typeface="Lucida Sans Typewriter"/>
              <a:cs typeface="Lucida Sans Typewriter"/>
            </a:endParaRPr>
          </a:p>
          <a:p>
            <a:r>
              <a:rPr lang="en-US" dirty="0">
                <a:latin typeface="Lucida Sans Typewriter"/>
                <a:cs typeface="Lucida Sans Typewriter"/>
              </a:rPr>
              <a:t>return </a:t>
            </a:r>
            <a:r>
              <a:rPr lang="en-US" dirty="0" smtClean="0">
                <a:latin typeface="Lucida Sans Typewriter"/>
                <a:cs typeface="Lucida Sans Typewriter"/>
              </a:rPr>
              <a:t>dot</a:t>
            </a:r>
            <a:r>
              <a:rPr lang="en-US" baseline="-25000" dirty="0" smtClean="0">
                <a:latin typeface="Lucida Sans Typewriter"/>
                <a:cs typeface="Lucida Sans Typewriter"/>
              </a:rPr>
              <a:t>c0</a:t>
            </a:r>
            <a:r>
              <a:rPr lang="en-US" dirty="0" smtClean="0">
                <a:latin typeface="Lucida Sans Typewriter"/>
                <a:cs typeface="Lucida Sans Typewriter"/>
              </a:rPr>
              <a:t> / (</a:t>
            </a:r>
            <a:r>
              <a:rPr lang="en-US" dirty="0" err="1" smtClean="0">
                <a:latin typeface="Lucida Sans Typewriter"/>
                <a:cs typeface="Lucida Sans Typewriter"/>
              </a:rPr>
              <a:t>sqrt</a:t>
            </a:r>
            <a:r>
              <a:rPr lang="en-US" dirty="0" smtClean="0">
                <a:latin typeface="Lucida Sans Typewriter"/>
                <a:cs typeface="Lucida Sans Typewriter"/>
              </a:rPr>
              <a:t>(</a:t>
            </a:r>
            <a:r>
              <a:rPr lang="en-US" dirty="0">
                <a:latin typeface="Lucida Sans Typewriter"/>
                <a:cs typeface="Lucida Sans Typewriter"/>
              </a:rPr>
              <a:t>len</a:t>
            </a:r>
            <a:r>
              <a:rPr lang="en-US" baseline="-25000" dirty="0">
                <a:latin typeface="Lucida Sans Typewriter"/>
                <a:cs typeface="Lucida Sans Typewriter"/>
              </a:rPr>
              <a:t>T,</a:t>
            </a:r>
            <a:r>
              <a:rPr lang="en-US" baseline="-25000" dirty="0" smtClean="0">
                <a:latin typeface="Lucida Sans Typewriter"/>
                <a:cs typeface="Lucida Sans Typewriter"/>
              </a:rPr>
              <a:t>c0</a:t>
            </a:r>
            <a:r>
              <a:rPr lang="en-US" dirty="0" smtClean="0">
                <a:latin typeface="Lucida Sans Typewriter"/>
                <a:cs typeface="Lucida Sans Typewriter"/>
              </a:rPr>
              <a:t>)*</a:t>
            </a:r>
            <a:r>
              <a:rPr lang="en-US" dirty="0" err="1" smtClean="0">
                <a:latin typeface="Lucida Sans Typewriter"/>
                <a:cs typeface="Lucida Sans Typewriter"/>
              </a:rPr>
              <a:t>sqrt</a:t>
            </a:r>
            <a:r>
              <a:rPr lang="en-US" dirty="0" smtClean="0">
                <a:latin typeface="Lucida Sans Typewriter"/>
                <a:cs typeface="Lucida Sans Typewriter"/>
              </a:rPr>
              <a:t>(len</a:t>
            </a:r>
            <a:r>
              <a:rPr lang="en-US" baseline="-25000" dirty="0" smtClean="0">
                <a:latin typeface="Lucida Sans Typewriter"/>
                <a:cs typeface="Lucida Sans Typewriter"/>
              </a:rPr>
              <a:t>T+1,c0</a:t>
            </a:r>
            <a:r>
              <a:rPr lang="en-US" dirty="0" smtClean="0">
                <a:latin typeface="Lucida Sans Typewriter"/>
                <a:cs typeface="Lucida Sans Typewriter"/>
              </a:rPr>
              <a:t>)) + </a:t>
            </a:r>
          </a:p>
          <a:p>
            <a:r>
              <a:rPr lang="en-US" dirty="0">
                <a:latin typeface="Lucida Sans Typewriter"/>
                <a:cs typeface="Lucida Sans Typewriter"/>
              </a:rPr>
              <a:t>	</a:t>
            </a:r>
            <a:r>
              <a:rPr lang="en-US" dirty="0" smtClean="0">
                <a:latin typeface="Lucida Sans Typewriter"/>
                <a:cs typeface="Lucida Sans Typewriter"/>
              </a:rPr>
              <a:t>dot</a:t>
            </a:r>
            <a:r>
              <a:rPr lang="en-US" baseline="-25000" dirty="0" smtClean="0">
                <a:latin typeface="Lucida Sans Typewriter"/>
                <a:cs typeface="Lucida Sans Typewriter"/>
              </a:rPr>
              <a:t>c1</a:t>
            </a:r>
            <a:r>
              <a:rPr lang="en-US" dirty="0" smtClean="0">
                <a:latin typeface="Lucida Sans Typewriter"/>
                <a:cs typeface="Lucida Sans Typewriter"/>
              </a:rPr>
              <a:t> </a:t>
            </a:r>
            <a:r>
              <a:rPr lang="en-US" dirty="0">
                <a:latin typeface="Lucida Sans Typewriter"/>
                <a:cs typeface="Lucida Sans Typewriter"/>
              </a:rPr>
              <a:t>/ (</a:t>
            </a:r>
            <a:r>
              <a:rPr lang="en-US" dirty="0" err="1">
                <a:latin typeface="Lucida Sans Typewriter"/>
                <a:cs typeface="Lucida Sans Typewriter"/>
              </a:rPr>
              <a:t>sqrt</a:t>
            </a:r>
            <a:r>
              <a:rPr lang="en-US" dirty="0">
                <a:latin typeface="Lucida Sans Typewriter"/>
                <a:cs typeface="Lucida Sans Typewriter"/>
              </a:rPr>
              <a:t>(len</a:t>
            </a:r>
            <a:r>
              <a:rPr lang="en-US" baseline="-25000" dirty="0">
                <a:latin typeface="Lucida Sans Typewriter"/>
                <a:cs typeface="Lucida Sans Typewriter"/>
              </a:rPr>
              <a:t>T,</a:t>
            </a:r>
            <a:r>
              <a:rPr lang="en-US" baseline="-25000" dirty="0" smtClean="0">
                <a:latin typeface="Lucida Sans Typewriter"/>
                <a:cs typeface="Lucida Sans Typewriter"/>
              </a:rPr>
              <a:t>c1</a:t>
            </a:r>
            <a:r>
              <a:rPr lang="en-US" dirty="0" smtClean="0">
                <a:latin typeface="Lucida Sans Typewriter"/>
                <a:cs typeface="Lucida Sans Typewriter"/>
              </a:rPr>
              <a:t>)</a:t>
            </a:r>
            <a:r>
              <a:rPr lang="en-US" dirty="0">
                <a:latin typeface="Lucida Sans Typewriter"/>
                <a:cs typeface="Lucida Sans Typewriter"/>
              </a:rPr>
              <a:t>*</a:t>
            </a:r>
            <a:r>
              <a:rPr lang="en-US" dirty="0" err="1">
                <a:latin typeface="Lucida Sans Typewriter"/>
                <a:cs typeface="Lucida Sans Typewriter"/>
              </a:rPr>
              <a:t>sqrt</a:t>
            </a:r>
            <a:r>
              <a:rPr lang="en-US" dirty="0">
                <a:latin typeface="Lucida Sans Typewriter"/>
                <a:cs typeface="Lucida Sans Typewriter"/>
              </a:rPr>
              <a:t>(len</a:t>
            </a:r>
            <a:r>
              <a:rPr lang="en-US" baseline="-25000" dirty="0">
                <a:latin typeface="Lucida Sans Typewriter"/>
                <a:cs typeface="Lucida Sans Typewriter"/>
              </a:rPr>
              <a:t>T+1,</a:t>
            </a:r>
            <a:r>
              <a:rPr lang="en-US" baseline="-25000" dirty="0" smtClean="0">
                <a:latin typeface="Lucida Sans Typewriter"/>
                <a:cs typeface="Lucida Sans Typewriter"/>
              </a:rPr>
              <a:t>c1</a:t>
            </a:r>
            <a:r>
              <a:rPr lang="en-US" dirty="0" smtClean="0">
                <a:latin typeface="Lucida Sans Typewriter"/>
                <a:cs typeface="Lucida Sans Typewriter"/>
              </a:rPr>
              <a:t>)</a:t>
            </a:r>
            <a:r>
              <a:rPr lang="en-US" dirty="0">
                <a:latin typeface="Lucida Sans Typewriter"/>
                <a:cs typeface="Lucida Sans Typewriter"/>
              </a:rPr>
              <a:t>) </a:t>
            </a:r>
            <a:endParaRPr lang="en-US" dirty="0" smtClean="0">
              <a:latin typeface="Lucida Sans Typewriter"/>
              <a:cs typeface="Lucida Sans Typewriter"/>
            </a:endParaRPr>
          </a:p>
          <a:p>
            <a:r>
              <a:rPr lang="en-US" dirty="0">
                <a:latin typeface="Lucida Sans Typewriter"/>
                <a:cs typeface="Lucida Sans Typewriter"/>
              </a:rPr>
              <a:t>	</a:t>
            </a:r>
            <a:r>
              <a:rPr lang="en-US" dirty="0" smtClean="0">
                <a:latin typeface="Lucida Sans Typewriter"/>
                <a:cs typeface="Lucida Sans Typewriter"/>
              </a:rPr>
              <a:t>	   </a:t>
            </a:r>
            <a:r>
              <a:rPr lang="en-US" dirty="0">
                <a:latin typeface="Lucida Sans Typewriter"/>
                <a:cs typeface="Lucida Sans Typewriter"/>
              </a:rPr>
              <a:t>	</a:t>
            </a:r>
          </a:p>
        </p:txBody>
      </p:sp>
    </p:spTree>
    <p:extLst>
      <p:ext uri="{BB962C8B-B14F-4D97-AF65-F5344CB8AC3E}">
        <p14:creationId xmlns:p14="http://schemas.microsoft.com/office/powerpoint/2010/main" val="19497029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Volume rendering methods</a:t>
            </a:r>
            <a:endParaRPr lang="en-US" dirty="0"/>
          </a:p>
        </p:txBody>
      </p:sp>
      <p:sp>
        <p:nvSpPr>
          <p:cNvPr id="3" name="Content Placeholder 2"/>
          <p:cNvSpPr>
            <a:spLocks noGrp="1"/>
          </p:cNvSpPr>
          <p:nvPr>
            <p:ph idx="1"/>
          </p:nvPr>
        </p:nvSpPr>
        <p:spPr/>
        <p:txBody>
          <a:bodyPr>
            <a:normAutofit/>
          </a:bodyPr>
          <a:lstStyle/>
          <a:p>
            <a:r>
              <a:rPr lang="en-US" sz="3200" dirty="0" smtClean="0"/>
              <a:t>Maximum-intensity projections (MIPs) are </a:t>
            </a:r>
            <a:r>
              <a:rPr lang="en-US" sz="3200" dirty="0" smtClean="0"/>
              <a:t>fast, </a:t>
            </a:r>
            <a:r>
              <a:rPr lang="en-US" sz="3200" dirty="0" smtClean="0"/>
              <a:t>common </a:t>
            </a:r>
            <a:r>
              <a:rPr lang="en-US" sz="3200" dirty="0" smtClean="0"/>
              <a:t>visualizations </a:t>
            </a:r>
            <a:r>
              <a:rPr lang="en-US" sz="3200" dirty="0" smtClean="0"/>
              <a:t>of biological image </a:t>
            </a:r>
            <a:r>
              <a:rPr lang="en-US" sz="3200" dirty="0" smtClean="0"/>
              <a:t>data</a:t>
            </a:r>
          </a:p>
          <a:p>
            <a:pPr lvl="1"/>
            <a:r>
              <a:rPr lang="en-US" sz="2800" dirty="0" smtClean="0"/>
              <a:t>Produces visualizations biologists are accustomed to</a:t>
            </a:r>
            <a:endParaRPr lang="en-US" sz="2800" dirty="0" smtClean="0"/>
          </a:p>
          <a:p>
            <a:r>
              <a:rPr lang="en-US" sz="3200" dirty="0" smtClean="0"/>
              <a:t>Volume rendering methods incorporating opacity, shading, and color maps </a:t>
            </a:r>
          </a:p>
          <a:p>
            <a:pPr lvl="1"/>
            <a:r>
              <a:rPr lang="en-US" sz="2800" dirty="0" smtClean="0"/>
              <a:t>More sophisticated, hopefully useful at revealing 3D context of development</a:t>
            </a:r>
            <a:endParaRPr lang="en-US" sz="2800" dirty="0"/>
          </a:p>
        </p:txBody>
      </p:sp>
      <p:sp>
        <p:nvSpPr>
          <p:cNvPr id="6" name="TextBox 5"/>
          <p:cNvSpPr txBox="1"/>
          <p:nvPr/>
        </p:nvSpPr>
        <p:spPr>
          <a:xfrm>
            <a:off x="0" y="0"/>
            <a:ext cx="1467989" cy="369332"/>
          </a:xfrm>
          <a:prstGeom prst="rect">
            <a:avLst/>
          </a:prstGeom>
          <a:noFill/>
        </p:spPr>
        <p:txBody>
          <a:bodyPr wrap="square" rtlCol="0">
            <a:spAutoFit/>
          </a:bodyPr>
          <a:lstStyle/>
          <a:p>
            <a:r>
              <a:rPr lang="en-US" dirty="0" smtClean="0">
                <a:solidFill>
                  <a:schemeClr val="bg1"/>
                </a:solidFill>
                <a:latin typeface="+mj-lt"/>
              </a:rPr>
              <a:t>Methods</a:t>
            </a:r>
            <a:endParaRPr lang="en-US" dirty="0">
              <a:solidFill>
                <a:schemeClr val="bg1"/>
              </a:solidFill>
              <a:latin typeface="+mj-lt"/>
            </a:endParaRPr>
          </a:p>
        </p:txBody>
      </p:sp>
      <p:sp>
        <p:nvSpPr>
          <p:cNvPr id="5" name="Footer Placeholder 4"/>
          <p:cNvSpPr>
            <a:spLocks noGrp="1"/>
          </p:cNvSpPr>
          <p:nvPr>
            <p:ph type="ftr" sz="quarter" idx="11"/>
          </p:nvPr>
        </p:nvSpPr>
        <p:spPr/>
        <p:txBody>
          <a:bodyPr/>
          <a:lstStyle/>
          <a:p>
            <a:pPr algn="r"/>
            <a:r>
              <a:rPr lang="en-US" dirty="0" smtClean="0"/>
              <a:t>7 August 2014</a:t>
            </a: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22</a:t>
            </a:fld>
            <a:endParaRPr lang="en-US"/>
          </a:p>
        </p:txBody>
      </p:sp>
    </p:spTree>
    <p:extLst>
      <p:ext uri="{BB962C8B-B14F-4D97-AF65-F5344CB8AC3E}">
        <p14:creationId xmlns:p14="http://schemas.microsoft.com/office/powerpoint/2010/main" val="182895430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Maximum-intensity projections</a:t>
            </a:r>
            <a:endParaRPr lang="en-US" dirty="0"/>
          </a:p>
        </p:txBody>
      </p:sp>
      <p:sp>
        <p:nvSpPr>
          <p:cNvPr id="3" name="Content Placeholder 2"/>
          <p:cNvSpPr>
            <a:spLocks noGrp="1"/>
          </p:cNvSpPr>
          <p:nvPr>
            <p:ph idx="1"/>
          </p:nvPr>
        </p:nvSpPr>
        <p:spPr/>
        <p:txBody>
          <a:bodyPr>
            <a:normAutofit/>
          </a:bodyPr>
          <a:lstStyle/>
          <a:p>
            <a:r>
              <a:rPr lang="en-US" sz="3200" dirty="0" smtClean="0"/>
              <a:t>Projection of highest-intensity voxels intersected by rays traced from the viewpoint to projection plane</a:t>
            </a:r>
          </a:p>
          <a:p>
            <a:r>
              <a:rPr lang="en-US" sz="3200" dirty="0" smtClean="0"/>
              <a:t>Animations may be generated using different viewpoints for 3D effect</a:t>
            </a:r>
          </a:p>
          <a:p>
            <a:pPr lvl="1"/>
            <a:r>
              <a:rPr lang="en-US" sz="2800" dirty="0" smtClean="0"/>
              <a:t>Biologists most often use projections along z-axis</a:t>
            </a:r>
            <a:endParaRPr lang="en-US" sz="2800" dirty="0"/>
          </a:p>
        </p:txBody>
      </p:sp>
      <p:sp>
        <p:nvSpPr>
          <p:cNvPr id="6" name="TextBox 5"/>
          <p:cNvSpPr txBox="1"/>
          <p:nvPr/>
        </p:nvSpPr>
        <p:spPr>
          <a:xfrm>
            <a:off x="0" y="0"/>
            <a:ext cx="1467989" cy="369332"/>
          </a:xfrm>
          <a:prstGeom prst="rect">
            <a:avLst/>
          </a:prstGeom>
          <a:noFill/>
        </p:spPr>
        <p:txBody>
          <a:bodyPr wrap="square" rtlCol="0">
            <a:spAutoFit/>
          </a:bodyPr>
          <a:lstStyle/>
          <a:p>
            <a:r>
              <a:rPr lang="en-US" dirty="0" smtClean="0">
                <a:solidFill>
                  <a:schemeClr val="bg1"/>
                </a:solidFill>
                <a:latin typeface="+mj-lt"/>
              </a:rPr>
              <a:t>Methods</a:t>
            </a:r>
            <a:endParaRPr lang="en-US" dirty="0">
              <a:solidFill>
                <a:schemeClr val="bg1"/>
              </a:solidFill>
              <a:latin typeface="+mj-lt"/>
            </a:endParaRPr>
          </a:p>
        </p:txBody>
      </p:sp>
      <p:sp>
        <p:nvSpPr>
          <p:cNvPr id="5" name="Footer Placeholder 4"/>
          <p:cNvSpPr>
            <a:spLocks noGrp="1"/>
          </p:cNvSpPr>
          <p:nvPr>
            <p:ph type="ftr" sz="quarter" idx="11"/>
          </p:nvPr>
        </p:nvSpPr>
        <p:spPr/>
        <p:txBody>
          <a:bodyPr/>
          <a:lstStyle/>
          <a:p>
            <a:pPr algn="r"/>
            <a:r>
              <a:rPr lang="en-US" dirty="0" smtClean="0"/>
              <a:t>7 August 2014</a:t>
            </a: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23</a:t>
            </a:fld>
            <a:endParaRPr lang="en-US"/>
          </a:p>
        </p:txBody>
      </p:sp>
    </p:spTree>
    <p:extLst>
      <p:ext uri="{BB962C8B-B14F-4D97-AF65-F5344CB8AC3E}">
        <p14:creationId xmlns:p14="http://schemas.microsoft.com/office/powerpoint/2010/main" val="388497460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Screen Shot 2014-08-07 at 7.26.36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69263" y="469900"/>
            <a:ext cx="4968961" cy="4990107"/>
          </a:xfrm>
          <a:prstGeom prst="rect">
            <a:avLst/>
          </a:prstGeom>
        </p:spPr>
      </p:pic>
      <p:pic>
        <p:nvPicPr>
          <p:cNvPr id="10" name="Picture 9" descr="Screen Shot 2014-08-07 at 7.28.48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80915" y="5315056"/>
            <a:ext cx="3835506" cy="1814503"/>
          </a:xfrm>
          <a:prstGeom prst="rect">
            <a:avLst/>
          </a:prstGeom>
        </p:spPr>
      </p:pic>
      <p:sp>
        <p:nvSpPr>
          <p:cNvPr id="4" name="Footer Placeholder 3"/>
          <p:cNvSpPr>
            <a:spLocks noGrp="1"/>
          </p:cNvSpPr>
          <p:nvPr>
            <p:ph type="ftr" sz="quarter" idx="11"/>
          </p:nvPr>
        </p:nvSpPr>
        <p:spPr/>
        <p:txBody>
          <a:bodyPr/>
          <a:lstStyle/>
          <a:p>
            <a:pPr algn="r"/>
            <a:r>
              <a:rPr lang="en-US" smtClean="0"/>
              <a:t>7 August 2014</a:t>
            </a: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24</a:t>
            </a:fld>
            <a:endParaRPr lang="en-US"/>
          </a:p>
        </p:txBody>
      </p:sp>
      <p:sp>
        <p:nvSpPr>
          <p:cNvPr id="8" name="TextBox 7"/>
          <p:cNvSpPr txBox="1"/>
          <p:nvPr/>
        </p:nvSpPr>
        <p:spPr>
          <a:xfrm>
            <a:off x="0" y="0"/>
            <a:ext cx="1467989" cy="369332"/>
          </a:xfrm>
          <a:prstGeom prst="rect">
            <a:avLst/>
          </a:prstGeom>
          <a:noFill/>
        </p:spPr>
        <p:txBody>
          <a:bodyPr wrap="square" rtlCol="0">
            <a:spAutoFit/>
          </a:bodyPr>
          <a:lstStyle/>
          <a:p>
            <a:r>
              <a:rPr lang="en-US" dirty="0" smtClean="0">
                <a:solidFill>
                  <a:schemeClr val="bg1"/>
                </a:solidFill>
                <a:latin typeface="+mj-lt"/>
              </a:rPr>
              <a:t>Methods</a:t>
            </a:r>
            <a:endParaRPr lang="en-US" dirty="0">
              <a:solidFill>
                <a:schemeClr val="bg1"/>
              </a:solidFill>
              <a:latin typeface="+mj-lt"/>
            </a:endParaRPr>
          </a:p>
        </p:txBody>
      </p:sp>
      <p:sp>
        <p:nvSpPr>
          <p:cNvPr id="3" name="TextBox 2"/>
          <p:cNvSpPr txBox="1"/>
          <p:nvPr/>
        </p:nvSpPr>
        <p:spPr>
          <a:xfrm>
            <a:off x="43579" y="402322"/>
            <a:ext cx="4125684" cy="5355313"/>
          </a:xfrm>
          <a:prstGeom prst="rect">
            <a:avLst/>
          </a:prstGeom>
          <a:noFill/>
        </p:spPr>
        <p:txBody>
          <a:bodyPr wrap="square" rtlCol="0">
            <a:spAutoFit/>
          </a:bodyPr>
          <a:lstStyle/>
          <a:p>
            <a:r>
              <a:rPr lang="en-US" dirty="0" smtClean="0"/>
              <a:t>For each ray in U-V plane</a:t>
            </a:r>
          </a:p>
          <a:p>
            <a:pPr marL="800100" lvl="1" indent="-342900">
              <a:buFont typeface="+mj-lt"/>
              <a:buAutoNum type="arabicPeriod"/>
            </a:pPr>
            <a:r>
              <a:rPr lang="en-US" dirty="0" smtClean="0"/>
              <a:t>Determine ray direction</a:t>
            </a:r>
          </a:p>
          <a:p>
            <a:pPr marL="800100" lvl="1" indent="-342900">
              <a:buFont typeface="+mj-lt"/>
              <a:buAutoNum type="arabicPeriod"/>
            </a:pPr>
            <a:r>
              <a:rPr lang="en-US" dirty="0" smtClean="0"/>
              <a:t>mip0 = mip1 = 0</a:t>
            </a:r>
          </a:p>
          <a:p>
            <a:pPr marL="800100" lvl="1" indent="-342900">
              <a:buFont typeface="+mj-lt"/>
              <a:buAutoNum type="arabicPeriod"/>
            </a:pPr>
            <a:r>
              <a:rPr lang="en-US" dirty="0" smtClean="0"/>
              <a:t>Trace ray, step by step, through viewing space toward projection plane</a:t>
            </a:r>
          </a:p>
          <a:p>
            <a:pPr lvl="2"/>
            <a:r>
              <a:rPr lang="en-US" dirty="0" smtClean="0"/>
              <a:t>a) Sample image, get val0 and val1</a:t>
            </a:r>
          </a:p>
          <a:p>
            <a:pPr lvl="2"/>
            <a:endParaRPr lang="en-US" dirty="0" smtClean="0"/>
          </a:p>
          <a:p>
            <a:pPr lvl="2"/>
            <a:r>
              <a:rPr lang="en-US" dirty="0" smtClean="0"/>
              <a:t>b) mip0 = max(mip0, val0), mip1 = max(mip1, val1)</a:t>
            </a:r>
          </a:p>
          <a:p>
            <a:pPr lvl="2"/>
            <a:endParaRPr lang="en-US" dirty="0" smtClean="0"/>
          </a:p>
          <a:p>
            <a:pPr lvl="2"/>
            <a:r>
              <a:rPr lang="en-US" dirty="0" smtClean="0"/>
              <a:t>c) if ray has been traced past far clipping plane</a:t>
            </a:r>
          </a:p>
          <a:p>
            <a:pPr lvl="3"/>
            <a:r>
              <a:rPr lang="en-US" dirty="0" err="1" smtClean="0"/>
              <a:t>i</a:t>
            </a:r>
            <a:r>
              <a:rPr lang="en-US" dirty="0" smtClean="0"/>
              <a:t>) R = mip1, G = mip0</a:t>
            </a:r>
          </a:p>
          <a:p>
            <a:pPr lvl="3"/>
            <a:endParaRPr lang="en-US" dirty="0" smtClean="0"/>
          </a:p>
          <a:p>
            <a:pPr lvl="3"/>
            <a:r>
              <a:rPr lang="en-US" dirty="0" smtClean="0"/>
              <a:t>ii) Save pixel to image</a:t>
            </a:r>
          </a:p>
          <a:p>
            <a:pPr lvl="3"/>
            <a:endParaRPr lang="en-US" dirty="0" smtClean="0"/>
          </a:p>
          <a:p>
            <a:pPr lvl="3"/>
            <a:r>
              <a:rPr lang="en-US" dirty="0" smtClean="0"/>
              <a:t>iii) Terminate ray</a:t>
            </a:r>
            <a:endParaRPr lang="en-US" dirty="0"/>
          </a:p>
        </p:txBody>
      </p:sp>
    </p:spTree>
    <p:extLst>
      <p:ext uri="{BB962C8B-B14F-4D97-AF65-F5344CB8AC3E}">
        <p14:creationId xmlns:p14="http://schemas.microsoft.com/office/powerpoint/2010/main" val="1433400221"/>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Volume rendering with shading, opacity, compositing, and color maps</a:t>
            </a:r>
            <a:endParaRPr lang="en-US" dirty="0"/>
          </a:p>
        </p:txBody>
      </p:sp>
      <p:sp>
        <p:nvSpPr>
          <p:cNvPr id="3" name="Content Placeholder 2"/>
          <p:cNvSpPr>
            <a:spLocks noGrp="1"/>
          </p:cNvSpPr>
          <p:nvPr>
            <p:ph idx="1"/>
          </p:nvPr>
        </p:nvSpPr>
        <p:spPr/>
        <p:txBody>
          <a:bodyPr>
            <a:normAutofit lnSpcReduction="10000"/>
          </a:bodyPr>
          <a:lstStyle/>
          <a:p>
            <a:r>
              <a:rPr lang="en-US" sz="2800" dirty="0" smtClean="0"/>
              <a:t>Similar process of ray casting as in MIPs</a:t>
            </a:r>
          </a:p>
          <a:p>
            <a:r>
              <a:rPr lang="en-US" sz="2800" dirty="0" smtClean="0"/>
              <a:t>Opacity and shading of a voxel computed in independent steps</a:t>
            </a:r>
          </a:p>
          <a:p>
            <a:pPr lvl="1"/>
            <a:r>
              <a:rPr lang="en-US" dirty="0" smtClean="0"/>
              <a:t>Composited with front-to-back compositing</a:t>
            </a:r>
          </a:p>
          <a:p>
            <a:r>
              <a:rPr lang="en-US" sz="2800" dirty="0" smtClean="0"/>
              <a:t>Opacity of voxels near </a:t>
            </a:r>
            <a:r>
              <a:rPr lang="en-US" sz="2800" dirty="0" err="1" smtClean="0"/>
              <a:t>isovalue</a:t>
            </a:r>
            <a:r>
              <a:rPr lang="en-US" sz="2800" dirty="0" smtClean="0"/>
              <a:t> scale inversely with magnitude of local gradient vector</a:t>
            </a:r>
          </a:p>
          <a:p>
            <a:pPr lvl="1"/>
            <a:r>
              <a:rPr lang="en-US" dirty="0" smtClean="0"/>
              <a:t>Avoids aliasing artifacts</a:t>
            </a:r>
          </a:p>
          <a:p>
            <a:r>
              <a:rPr lang="en-US" sz="2800" dirty="0" smtClean="0"/>
              <a:t>Directional shading (one light)</a:t>
            </a:r>
          </a:p>
          <a:p>
            <a:r>
              <a:rPr lang="en-US" sz="2800" dirty="0" smtClean="0"/>
              <a:t>Distance-encoded rendering: color map to visualize signed distance to approximate cell membrane</a:t>
            </a:r>
            <a:endParaRPr lang="en-US" sz="2800" dirty="0" smtClean="0"/>
          </a:p>
        </p:txBody>
      </p:sp>
      <p:sp>
        <p:nvSpPr>
          <p:cNvPr id="6" name="TextBox 5"/>
          <p:cNvSpPr txBox="1"/>
          <p:nvPr/>
        </p:nvSpPr>
        <p:spPr>
          <a:xfrm>
            <a:off x="0" y="0"/>
            <a:ext cx="1467989" cy="369332"/>
          </a:xfrm>
          <a:prstGeom prst="rect">
            <a:avLst/>
          </a:prstGeom>
          <a:noFill/>
        </p:spPr>
        <p:txBody>
          <a:bodyPr wrap="square" rtlCol="0">
            <a:spAutoFit/>
          </a:bodyPr>
          <a:lstStyle/>
          <a:p>
            <a:r>
              <a:rPr lang="en-US" dirty="0" smtClean="0">
                <a:solidFill>
                  <a:schemeClr val="bg1"/>
                </a:solidFill>
                <a:latin typeface="+mj-lt"/>
              </a:rPr>
              <a:t>Methods</a:t>
            </a:r>
            <a:endParaRPr lang="en-US" dirty="0">
              <a:solidFill>
                <a:schemeClr val="bg1"/>
              </a:solidFill>
              <a:latin typeface="+mj-lt"/>
            </a:endParaRPr>
          </a:p>
        </p:txBody>
      </p:sp>
      <p:sp>
        <p:nvSpPr>
          <p:cNvPr id="5" name="Footer Placeholder 4"/>
          <p:cNvSpPr>
            <a:spLocks noGrp="1"/>
          </p:cNvSpPr>
          <p:nvPr>
            <p:ph type="ftr" sz="quarter" idx="11"/>
          </p:nvPr>
        </p:nvSpPr>
        <p:spPr/>
        <p:txBody>
          <a:bodyPr/>
          <a:lstStyle/>
          <a:p>
            <a:pPr algn="r"/>
            <a:r>
              <a:rPr lang="en-US" dirty="0" smtClean="0"/>
              <a:t>7 August 2014</a:t>
            </a: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25</a:t>
            </a:fld>
            <a:endParaRPr lang="en-US"/>
          </a:p>
        </p:txBody>
      </p:sp>
    </p:spTree>
    <p:extLst>
      <p:ext uri="{BB962C8B-B14F-4D97-AF65-F5344CB8AC3E}">
        <p14:creationId xmlns:p14="http://schemas.microsoft.com/office/powerpoint/2010/main" val="182895430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Opacity, shading, and compositing</a:t>
            </a:r>
            <a:endParaRPr lang="en-US" dirty="0"/>
          </a:p>
        </p:txBody>
      </p:sp>
      <p:sp>
        <p:nvSpPr>
          <p:cNvPr id="6" name="TextBox 5"/>
          <p:cNvSpPr txBox="1"/>
          <p:nvPr/>
        </p:nvSpPr>
        <p:spPr>
          <a:xfrm>
            <a:off x="0" y="0"/>
            <a:ext cx="1467989" cy="369332"/>
          </a:xfrm>
          <a:prstGeom prst="rect">
            <a:avLst/>
          </a:prstGeom>
          <a:noFill/>
        </p:spPr>
        <p:txBody>
          <a:bodyPr wrap="square" rtlCol="0">
            <a:spAutoFit/>
          </a:bodyPr>
          <a:lstStyle/>
          <a:p>
            <a:r>
              <a:rPr lang="en-US" dirty="0" smtClean="0">
                <a:solidFill>
                  <a:schemeClr val="bg1"/>
                </a:solidFill>
                <a:latin typeface="+mj-lt"/>
              </a:rPr>
              <a:t>Methods</a:t>
            </a:r>
            <a:endParaRPr lang="en-US" dirty="0">
              <a:solidFill>
                <a:schemeClr val="bg1"/>
              </a:solidFill>
              <a:latin typeface="+mj-lt"/>
            </a:endParaRPr>
          </a:p>
        </p:txBody>
      </p:sp>
      <p:sp>
        <p:nvSpPr>
          <p:cNvPr id="5" name="Footer Placeholder 4"/>
          <p:cNvSpPr>
            <a:spLocks noGrp="1"/>
          </p:cNvSpPr>
          <p:nvPr>
            <p:ph type="ftr" sz="quarter" idx="11"/>
          </p:nvPr>
        </p:nvSpPr>
        <p:spPr/>
        <p:txBody>
          <a:bodyPr/>
          <a:lstStyle/>
          <a:p>
            <a:pPr algn="r"/>
            <a:r>
              <a:rPr lang="en-US" dirty="0" smtClean="0"/>
              <a:t>7 August 2014</a:t>
            </a: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26</a:t>
            </a:fld>
            <a:endParaRPr lang="en-US"/>
          </a:p>
        </p:txBody>
      </p:sp>
      <p:pic>
        <p:nvPicPr>
          <p:cNvPr id="8" name="Picture 7" descr="latex-image-1.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374" y="1640680"/>
            <a:ext cx="8686800" cy="1609669"/>
          </a:xfrm>
          <a:prstGeom prst="rect">
            <a:avLst/>
          </a:prstGeom>
        </p:spPr>
      </p:pic>
      <p:pic>
        <p:nvPicPr>
          <p:cNvPr id="4" name="Picture 3" descr="Screen Shot 2014-08-07 at 7.41.53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6782" y="3659502"/>
            <a:ext cx="7801780" cy="830189"/>
          </a:xfrm>
          <a:prstGeom prst="rect">
            <a:avLst/>
          </a:prstGeom>
        </p:spPr>
      </p:pic>
      <p:pic>
        <p:nvPicPr>
          <p:cNvPr id="9" name="Picture 8" descr="latex-image-1.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49" y="5324030"/>
            <a:ext cx="4330700" cy="469900"/>
          </a:xfrm>
          <a:prstGeom prst="rect">
            <a:avLst/>
          </a:prstGeom>
        </p:spPr>
      </p:pic>
    </p:spTree>
    <p:extLst>
      <p:ext uri="{BB962C8B-B14F-4D97-AF65-F5344CB8AC3E}">
        <p14:creationId xmlns:p14="http://schemas.microsoft.com/office/powerpoint/2010/main" val="1565653191"/>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0"/>
            <a:ext cx="1467989" cy="369332"/>
          </a:xfrm>
          <a:prstGeom prst="rect">
            <a:avLst/>
          </a:prstGeom>
          <a:noFill/>
        </p:spPr>
        <p:txBody>
          <a:bodyPr wrap="square" rtlCol="0">
            <a:spAutoFit/>
          </a:bodyPr>
          <a:lstStyle/>
          <a:p>
            <a:r>
              <a:rPr lang="en-US" dirty="0" smtClean="0">
                <a:solidFill>
                  <a:schemeClr val="bg1"/>
                </a:solidFill>
                <a:latin typeface="+mj-lt"/>
              </a:rPr>
              <a:t>Methods</a:t>
            </a:r>
            <a:endParaRPr lang="en-US" dirty="0">
              <a:solidFill>
                <a:schemeClr val="bg1"/>
              </a:solidFill>
              <a:latin typeface="+mj-lt"/>
            </a:endParaRPr>
          </a:p>
        </p:txBody>
      </p:sp>
      <p:sp>
        <p:nvSpPr>
          <p:cNvPr id="5" name="Footer Placeholder 4"/>
          <p:cNvSpPr>
            <a:spLocks noGrp="1"/>
          </p:cNvSpPr>
          <p:nvPr>
            <p:ph type="ftr" sz="quarter" idx="11"/>
          </p:nvPr>
        </p:nvSpPr>
        <p:spPr/>
        <p:txBody>
          <a:bodyPr/>
          <a:lstStyle/>
          <a:p>
            <a:pPr algn="r"/>
            <a:r>
              <a:rPr lang="en-US" dirty="0" smtClean="0"/>
              <a:t>7 August 2014</a:t>
            </a: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27</a:t>
            </a:fld>
            <a:endParaRPr lang="en-US"/>
          </a:p>
        </p:txBody>
      </p:sp>
      <p:sp>
        <p:nvSpPr>
          <p:cNvPr id="8" name="TextBox 7"/>
          <p:cNvSpPr txBox="1"/>
          <p:nvPr/>
        </p:nvSpPr>
        <p:spPr>
          <a:xfrm>
            <a:off x="148447" y="402322"/>
            <a:ext cx="3727702" cy="6463309"/>
          </a:xfrm>
          <a:prstGeom prst="rect">
            <a:avLst/>
          </a:prstGeom>
          <a:noFill/>
        </p:spPr>
        <p:txBody>
          <a:bodyPr wrap="square" rtlCol="0">
            <a:spAutoFit/>
          </a:bodyPr>
          <a:lstStyle/>
          <a:p>
            <a:r>
              <a:rPr lang="en-US" dirty="0" smtClean="0"/>
              <a:t>For each ray in U-V plane</a:t>
            </a:r>
          </a:p>
          <a:p>
            <a:pPr marL="800100" lvl="1" indent="-342900">
              <a:buFont typeface="+mj-lt"/>
              <a:buAutoNum type="arabicPeriod"/>
            </a:pPr>
            <a:r>
              <a:rPr lang="en-US" dirty="0" smtClean="0"/>
              <a:t>Determine ray direction</a:t>
            </a:r>
          </a:p>
          <a:p>
            <a:pPr marL="800100" lvl="1" indent="-342900">
              <a:buFont typeface="+mj-lt"/>
              <a:buAutoNum type="arabicPeriod"/>
            </a:pPr>
            <a:r>
              <a:rPr lang="en-US" dirty="0" err="1"/>
              <a:t>t</a:t>
            </a:r>
            <a:r>
              <a:rPr lang="en-US" dirty="0" err="1" smtClean="0"/>
              <a:t>ransp</a:t>
            </a:r>
            <a:r>
              <a:rPr lang="en-US" dirty="0" smtClean="0"/>
              <a:t> = 1</a:t>
            </a:r>
          </a:p>
          <a:p>
            <a:pPr marL="800100" lvl="1" indent="-342900">
              <a:buFont typeface="+mj-lt"/>
              <a:buAutoNum type="arabicPeriod"/>
            </a:pPr>
            <a:r>
              <a:rPr lang="en-US" dirty="0" smtClean="0"/>
              <a:t>Trace ray, step by step, through viewing space</a:t>
            </a:r>
          </a:p>
          <a:p>
            <a:pPr marL="1257300" lvl="2" indent="-342900">
              <a:buAutoNum type="alphaLcParenR"/>
            </a:pPr>
            <a:r>
              <a:rPr lang="en-US" dirty="0" smtClean="0"/>
              <a:t>Sample image, get val1</a:t>
            </a:r>
          </a:p>
          <a:p>
            <a:pPr marL="1257300" lvl="2" indent="-342900">
              <a:buAutoNum type="alphaLcParenR"/>
            </a:pPr>
            <a:r>
              <a:rPr lang="en-US" dirty="0" smtClean="0"/>
              <a:t>grad1 assigned negative gradient of image at current location</a:t>
            </a:r>
          </a:p>
          <a:p>
            <a:pPr marL="1257300" lvl="2" indent="-342900">
              <a:buAutoNum type="alphaLcParenR"/>
            </a:pPr>
            <a:r>
              <a:rPr lang="en-US" dirty="0" smtClean="0"/>
              <a:t>Opacity assigned using val1 and grad1 thru transfer function</a:t>
            </a:r>
          </a:p>
          <a:p>
            <a:pPr marL="1257300" lvl="2" indent="-342900">
              <a:buAutoNum type="alphaLcParenR"/>
            </a:pPr>
            <a:r>
              <a:rPr lang="en-US" dirty="0" smtClean="0"/>
              <a:t>Shading computed</a:t>
            </a:r>
          </a:p>
          <a:p>
            <a:pPr marL="1257300" lvl="2" indent="-342900">
              <a:buAutoNum type="alphaLcParenR"/>
            </a:pPr>
            <a:r>
              <a:rPr lang="en-US" dirty="0" smtClean="0"/>
              <a:t>RGB color composited</a:t>
            </a:r>
          </a:p>
          <a:p>
            <a:pPr lvl="2"/>
            <a:r>
              <a:rPr lang="en-US" dirty="0"/>
              <a:t>f</a:t>
            </a:r>
            <a:r>
              <a:rPr lang="en-US" dirty="0" smtClean="0"/>
              <a:t>) if ray has been traced past far clipping plane or </a:t>
            </a:r>
            <a:r>
              <a:rPr lang="en-US" dirty="0" err="1" smtClean="0"/>
              <a:t>transp</a:t>
            </a:r>
            <a:r>
              <a:rPr lang="en-US" dirty="0" smtClean="0"/>
              <a:t> = 0</a:t>
            </a:r>
          </a:p>
          <a:p>
            <a:pPr lvl="3"/>
            <a:r>
              <a:rPr lang="en-US" dirty="0" smtClean="0"/>
              <a:t>ii) Write RGB pixel to file</a:t>
            </a:r>
          </a:p>
          <a:p>
            <a:pPr lvl="3"/>
            <a:r>
              <a:rPr lang="en-US" dirty="0" smtClean="0"/>
              <a:t>iii) Terminate for this ray</a:t>
            </a:r>
            <a:endParaRPr lang="en-US" dirty="0"/>
          </a:p>
        </p:txBody>
      </p:sp>
      <p:pic>
        <p:nvPicPr>
          <p:cNvPr id="2" name="Picture 1" descr="Screen Shot 2014-08-07 at 8.10.4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5650" y="1210600"/>
            <a:ext cx="4121150" cy="3552429"/>
          </a:xfrm>
          <a:prstGeom prst="rect">
            <a:avLst/>
          </a:prstGeom>
        </p:spPr>
      </p:pic>
      <p:sp>
        <p:nvSpPr>
          <p:cNvPr id="3" name="Oval 2"/>
          <p:cNvSpPr/>
          <p:nvPr/>
        </p:nvSpPr>
        <p:spPr>
          <a:xfrm>
            <a:off x="4403965" y="1055711"/>
            <a:ext cx="2111264" cy="626829"/>
          </a:xfrm>
          <a:prstGeom prst="ellipse">
            <a:avLst/>
          </a:prstGeom>
          <a:gradFill flip="none" rotWithShape="1">
            <a:gsLst>
              <a:gs pos="0">
                <a:schemeClr val="accent1">
                  <a:shade val="70000"/>
                  <a:satMod val="150000"/>
                  <a:alpha val="0"/>
                </a:schemeClr>
              </a:gs>
              <a:gs pos="34000">
                <a:schemeClr val="accent1">
                  <a:shade val="70000"/>
                  <a:satMod val="140000"/>
                  <a:alpha val="0"/>
                </a:schemeClr>
              </a:gs>
              <a:gs pos="70000">
                <a:schemeClr val="accent1">
                  <a:tint val="100000"/>
                  <a:shade val="90000"/>
                  <a:satMod val="140000"/>
                  <a:alpha val="0"/>
                </a:schemeClr>
              </a:gs>
              <a:gs pos="100000">
                <a:schemeClr val="accent1">
                  <a:tint val="100000"/>
                  <a:shade val="100000"/>
                  <a:satMod val="100000"/>
                  <a:alpha val="0"/>
                </a:schemeClr>
              </a:gs>
            </a:gsLst>
            <a:path path="circle">
              <a:fillToRect l="100000" t="100000" r="100000" b="10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Elbow Connector 9"/>
          <p:cNvCxnSpPr>
            <a:endCxn id="3" idx="2"/>
          </p:cNvCxnSpPr>
          <p:nvPr/>
        </p:nvCxnSpPr>
        <p:spPr>
          <a:xfrm>
            <a:off x="2391666" y="1210600"/>
            <a:ext cx="2012299" cy="158526"/>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0619988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0"/>
            <a:ext cx="1467989" cy="369332"/>
          </a:xfrm>
          <a:prstGeom prst="rect">
            <a:avLst/>
          </a:prstGeom>
          <a:noFill/>
        </p:spPr>
        <p:txBody>
          <a:bodyPr wrap="square" rtlCol="0">
            <a:spAutoFit/>
          </a:bodyPr>
          <a:lstStyle/>
          <a:p>
            <a:r>
              <a:rPr lang="en-US" dirty="0" smtClean="0">
                <a:solidFill>
                  <a:schemeClr val="bg1"/>
                </a:solidFill>
                <a:latin typeface="+mj-lt"/>
              </a:rPr>
              <a:t>Methods</a:t>
            </a:r>
            <a:endParaRPr lang="en-US" dirty="0">
              <a:solidFill>
                <a:schemeClr val="bg1"/>
              </a:solidFill>
              <a:latin typeface="+mj-lt"/>
            </a:endParaRPr>
          </a:p>
        </p:txBody>
      </p:sp>
      <p:sp>
        <p:nvSpPr>
          <p:cNvPr id="5" name="Footer Placeholder 4"/>
          <p:cNvSpPr>
            <a:spLocks noGrp="1"/>
          </p:cNvSpPr>
          <p:nvPr>
            <p:ph type="ftr" sz="quarter" idx="11"/>
          </p:nvPr>
        </p:nvSpPr>
        <p:spPr/>
        <p:txBody>
          <a:bodyPr/>
          <a:lstStyle/>
          <a:p>
            <a:pPr algn="r"/>
            <a:r>
              <a:rPr lang="en-US" dirty="0" smtClean="0"/>
              <a:t>7 August 2014</a:t>
            </a: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28</a:t>
            </a:fld>
            <a:endParaRPr lang="en-US"/>
          </a:p>
        </p:txBody>
      </p:sp>
      <p:sp>
        <p:nvSpPr>
          <p:cNvPr id="8" name="TextBox 7"/>
          <p:cNvSpPr txBox="1"/>
          <p:nvPr/>
        </p:nvSpPr>
        <p:spPr>
          <a:xfrm>
            <a:off x="148447" y="402322"/>
            <a:ext cx="3727702" cy="6463309"/>
          </a:xfrm>
          <a:prstGeom prst="rect">
            <a:avLst/>
          </a:prstGeom>
          <a:noFill/>
        </p:spPr>
        <p:txBody>
          <a:bodyPr wrap="square" rtlCol="0">
            <a:spAutoFit/>
          </a:bodyPr>
          <a:lstStyle/>
          <a:p>
            <a:r>
              <a:rPr lang="en-US" dirty="0" smtClean="0"/>
              <a:t>For each ray in U-V plane</a:t>
            </a:r>
          </a:p>
          <a:p>
            <a:pPr marL="800100" lvl="1" indent="-342900">
              <a:buFont typeface="+mj-lt"/>
              <a:buAutoNum type="arabicPeriod"/>
            </a:pPr>
            <a:r>
              <a:rPr lang="en-US" dirty="0" smtClean="0"/>
              <a:t>Determine ray direction</a:t>
            </a:r>
          </a:p>
          <a:p>
            <a:pPr marL="800100" lvl="1" indent="-342900">
              <a:buFont typeface="+mj-lt"/>
              <a:buAutoNum type="arabicPeriod"/>
            </a:pPr>
            <a:r>
              <a:rPr lang="en-US" dirty="0" err="1"/>
              <a:t>t</a:t>
            </a:r>
            <a:r>
              <a:rPr lang="en-US" dirty="0" err="1" smtClean="0"/>
              <a:t>ransp</a:t>
            </a:r>
            <a:r>
              <a:rPr lang="en-US" dirty="0" smtClean="0"/>
              <a:t> = 1</a:t>
            </a:r>
          </a:p>
          <a:p>
            <a:pPr marL="800100" lvl="1" indent="-342900">
              <a:buFont typeface="+mj-lt"/>
              <a:buAutoNum type="arabicPeriod"/>
            </a:pPr>
            <a:r>
              <a:rPr lang="en-US" dirty="0" smtClean="0"/>
              <a:t>Trace ray, step by step, through viewing space</a:t>
            </a:r>
          </a:p>
          <a:p>
            <a:pPr marL="1257300" lvl="2" indent="-342900">
              <a:buAutoNum type="alphaLcParenR"/>
            </a:pPr>
            <a:r>
              <a:rPr lang="en-US" dirty="0" smtClean="0"/>
              <a:t>Sample image, get val1</a:t>
            </a:r>
          </a:p>
          <a:p>
            <a:pPr marL="1257300" lvl="2" indent="-342900">
              <a:buAutoNum type="alphaLcParenR"/>
            </a:pPr>
            <a:r>
              <a:rPr lang="en-US" dirty="0" smtClean="0"/>
              <a:t>grad1 assigned negative gradient of image at current location</a:t>
            </a:r>
          </a:p>
          <a:p>
            <a:pPr marL="1257300" lvl="2" indent="-342900">
              <a:buAutoNum type="alphaLcParenR"/>
            </a:pPr>
            <a:r>
              <a:rPr lang="en-US" dirty="0" smtClean="0"/>
              <a:t>Opacity assigned using val1 and grad1 thru transfer function</a:t>
            </a:r>
          </a:p>
          <a:p>
            <a:pPr marL="1257300" lvl="2" indent="-342900">
              <a:buAutoNum type="alphaLcParenR"/>
            </a:pPr>
            <a:r>
              <a:rPr lang="en-US" dirty="0" smtClean="0"/>
              <a:t>Shading computed</a:t>
            </a:r>
          </a:p>
          <a:p>
            <a:pPr marL="1257300" lvl="2" indent="-342900">
              <a:buAutoNum type="alphaLcParenR"/>
            </a:pPr>
            <a:r>
              <a:rPr lang="en-US" dirty="0" smtClean="0"/>
              <a:t>RGB color composited</a:t>
            </a:r>
          </a:p>
          <a:p>
            <a:pPr lvl="2"/>
            <a:r>
              <a:rPr lang="en-US" dirty="0"/>
              <a:t>f</a:t>
            </a:r>
            <a:r>
              <a:rPr lang="en-US" dirty="0" smtClean="0"/>
              <a:t>) if ray has been traced past far clipping plane or </a:t>
            </a:r>
            <a:r>
              <a:rPr lang="en-US" dirty="0" err="1" smtClean="0"/>
              <a:t>transp</a:t>
            </a:r>
            <a:r>
              <a:rPr lang="en-US" dirty="0" smtClean="0"/>
              <a:t> = 0</a:t>
            </a:r>
          </a:p>
          <a:p>
            <a:pPr lvl="3"/>
            <a:r>
              <a:rPr lang="en-US" dirty="0" smtClean="0"/>
              <a:t>ii) Write RGB pixel to file</a:t>
            </a:r>
          </a:p>
          <a:p>
            <a:pPr lvl="3"/>
            <a:r>
              <a:rPr lang="en-US" dirty="0" smtClean="0"/>
              <a:t>iii) Terminate for this ray</a:t>
            </a:r>
            <a:endParaRPr lang="en-US" dirty="0"/>
          </a:p>
        </p:txBody>
      </p:sp>
      <p:pic>
        <p:nvPicPr>
          <p:cNvPr id="2" name="Picture 1" descr="Screen Shot 2014-08-07 at 8.10.4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5650" y="1210600"/>
            <a:ext cx="4121150" cy="3552429"/>
          </a:xfrm>
          <a:prstGeom prst="rect">
            <a:avLst/>
          </a:prstGeom>
        </p:spPr>
      </p:pic>
      <p:sp>
        <p:nvSpPr>
          <p:cNvPr id="3" name="Oval 2"/>
          <p:cNvSpPr/>
          <p:nvPr/>
        </p:nvSpPr>
        <p:spPr>
          <a:xfrm>
            <a:off x="4799826" y="2243386"/>
            <a:ext cx="3480287" cy="626829"/>
          </a:xfrm>
          <a:prstGeom prst="ellipse">
            <a:avLst/>
          </a:prstGeom>
          <a:gradFill flip="none" rotWithShape="1">
            <a:gsLst>
              <a:gs pos="0">
                <a:schemeClr val="accent1">
                  <a:shade val="70000"/>
                  <a:satMod val="150000"/>
                  <a:alpha val="0"/>
                </a:schemeClr>
              </a:gs>
              <a:gs pos="34000">
                <a:schemeClr val="accent1">
                  <a:shade val="70000"/>
                  <a:satMod val="140000"/>
                  <a:alpha val="0"/>
                </a:schemeClr>
              </a:gs>
              <a:gs pos="70000">
                <a:schemeClr val="accent1">
                  <a:tint val="100000"/>
                  <a:shade val="90000"/>
                  <a:satMod val="140000"/>
                  <a:alpha val="0"/>
                </a:schemeClr>
              </a:gs>
              <a:gs pos="100000">
                <a:schemeClr val="accent1">
                  <a:tint val="100000"/>
                  <a:shade val="100000"/>
                  <a:satMod val="100000"/>
                  <a:alpha val="0"/>
                </a:schemeClr>
              </a:gs>
            </a:gsLst>
            <a:path path="circle">
              <a:fillToRect l="100000" t="100000" r="100000" b="10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Elbow Connector 8"/>
          <p:cNvCxnSpPr/>
          <p:nvPr/>
        </p:nvCxnSpPr>
        <p:spPr>
          <a:xfrm>
            <a:off x="3429000" y="1567072"/>
            <a:ext cx="1370826" cy="1006224"/>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6269934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0"/>
            <a:ext cx="1467989" cy="369332"/>
          </a:xfrm>
          <a:prstGeom prst="rect">
            <a:avLst/>
          </a:prstGeom>
          <a:noFill/>
        </p:spPr>
        <p:txBody>
          <a:bodyPr wrap="square" rtlCol="0">
            <a:spAutoFit/>
          </a:bodyPr>
          <a:lstStyle/>
          <a:p>
            <a:r>
              <a:rPr lang="en-US" dirty="0" smtClean="0">
                <a:solidFill>
                  <a:schemeClr val="bg1"/>
                </a:solidFill>
                <a:latin typeface="+mj-lt"/>
              </a:rPr>
              <a:t>Methods</a:t>
            </a:r>
            <a:endParaRPr lang="en-US" dirty="0">
              <a:solidFill>
                <a:schemeClr val="bg1"/>
              </a:solidFill>
              <a:latin typeface="+mj-lt"/>
            </a:endParaRPr>
          </a:p>
        </p:txBody>
      </p:sp>
      <p:sp>
        <p:nvSpPr>
          <p:cNvPr id="5" name="Footer Placeholder 4"/>
          <p:cNvSpPr>
            <a:spLocks noGrp="1"/>
          </p:cNvSpPr>
          <p:nvPr>
            <p:ph type="ftr" sz="quarter" idx="11"/>
          </p:nvPr>
        </p:nvSpPr>
        <p:spPr/>
        <p:txBody>
          <a:bodyPr/>
          <a:lstStyle/>
          <a:p>
            <a:pPr algn="r"/>
            <a:r>
              <a:rPr lang="en-US" dirty="0" smtClean="0"/>
              <a:t>7 August 2014</a:t>
            </a: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29</a:t>
            </a:fld>
            <a:endParaRPr lang="en-US"/>
          </a:p>
        </p:txBody>
      </p:sp>
      <p:sp>
        <p:nvSpPr>
          <p:cNvPr id="8" name="TextBox 7"/>
          <p:cNvSpPr txBox="1"/>
          <p:nvPr/>
        </p:nvSpPr>
        <p:spPr>
          <a:xfrm>
            <a:off x="148447" y="402322"/>
            <a:ext cx="3727702" cy="6463309"/>
          </a:xfrm>
          <a:prstGeom prst="rect">
            <a:avLst/>
          </a:prstGeom>
          <a:noFill/>
        </p:spPr>
        <p:txBody>
          <a:bodyPr wrap="square" rtlCol="0">
            <a:spAutoFit/>
          </a:bodyPr>
          <a:lstStyle/>
          <a:p>
            <a:r>
              <a:rPr lang="en-US" dirty="0" smtClean="0"/>
              <a:t>For each ray in U-V plane</a:t>
            </a:r>
          </a:p>
          <a:p>
            <a:pPr marL="800100" lvl="1" indent="-342900">
              <a:buFont typeface="+mj-lt"/>
              <a:buAutoNum type="arabicPeriod"/>
            </a:pPr>
            <a:r>
              <a:rPr lang="en-US" dirty="0" smtClean="0"/>
              <a:t>Determine ray direction</a:t>
            </a:r>
          </a:p>
          <a:p>
            <a:pPr marL="800100" lvl="1" indent="-342900">
              <a:buFont typeface="+mj-lt"/>
              <a:buAutoNum type="arabicPeriod"/>
            </a:pPr>
            <a:r>
              <a:rPr lang="en-US" dirty="0" err="1"/>
              <a:t>t</a:t>
            </a:r>
            <a:r>
              <a:rPr lang="en-US" dirty="0" err="1" smtClean="0"/>
              <a:t>ransp</a:t>
            </a:r>
            <a:r>
              <a:rPr lang="en-US" dirty="0" smtClean="0"/>
              <a:t> = 1</a:t>
            </a:r>
          </a:p>
          <a:p>
            <a:pPr marL="800100" lvl="1" indent="-342900">
              <a:buFont typeface="+mj-lt"/>
              <a:buAutoNum type="arabicPeriod"/>
            </a:pPr>
            <a:r>
              <a:rPr lang="en-US" dirty="0" smtClean="0"/>
              <a:t>Trace ray, step by step, through viewing space</a:t>
            </a:r>
          </a:p>
          <a:p>
            <a:pPr marL="1257300" lvl="2" indent="-342900">
              <a:buAutoNum type="alphaLcParenR"/>
            </a:pPr>
            <a:r>
              <a:rPr lang="en-US" dirty="0" smtClean="0"/>
              <a:t>Sample image, get val1</a:t>
            </a:r>
          </a:p>
          <a:p>
            <a:pPr marL="1257300" lvl="2" indent="-342900">
              <a:buAutoNum type="alphaLcParenR"/>
            </a:pPr>
            <a:r>
              <a:rPr lang="en-US" dirty="0" smtClean="0"/>
              <a:t>grad1 assigned negative gradient of image at current location</a:t>
            </a:r>
          </a:p>
          <a:p>
            <a:pPr marL="1257300" lvl="2" indent="-342900">
              <a:buAutoNum type="alphaLcParenR"/>
            </a:pPr>
            <a:r>
              <a:rPr lang="en-US" dirty="0" smtClean="0"/>
              <a:t>Opacity assigned using val1 and grad1 thru transfer function</a:t>
            </a:r>
          </a:p>
          <a:p>
            <a:pPr marL="1257300" lvl="2" indent="-342900">
              <a:buAutoNum type="alphaLcParenR"/>
            </a:pPr>
            <a:r>
              <a:rPr lang="en-US" dirty="0" smtClean="0"/>
              <a:t>Shading computed</a:t>
            </a:r>
          </a:p>
          <a:p>
            <a:pPr marL="1257300" lvl="2" indent="-342900">
              <a:buAutoNum type="alphaLcParenR"/>
            </a:pPr>
            <a:r>
              <a:rPr lang="en-US" dirty="0" smtClean="0"/>
              <a:t>RGB color composited</a:t>
            </a:r>
          </a:p>
          <a:p>
            <a:pPr lvl="2"/>
            <a:r>
              <a:rPr lang="en-US" dirty="0"/>
              <a:t>f</a:t>
            </a:r>
            <a:r>
              <a:rPr lang="en-US" dirty="0" smtClean="0"/>
              <a:t>) if ray has been traced past far clipping plane or </a:t>
            </a:r>
            <a:r>
              <a:rPr lang="en-US" dirty="0" err="1" smtClean="0"/>
              <a:t>transp</a:t>
            </a:r>
            <a:r>
              <a:rPr lang="en-US" dirty="0" smtClean="0"/>
              <a:t> = 0</a:t>
            </a:r>
          </a:p>
          <a:p>
            <a:pPr lvl="3"/>
            <a:r>
              <a:rPr lang="en-US" dirty="0" smtClean="0"/>
              <a:t>ii) Write RGB pixel to file</a:t>
            </a:r>
          </a:p>
          <a:p>
            <a:pPr lvl="3"/>
            <a:r>
              <a:rPr lang="en-US" dirty="0" smtClean="0"/>
              <a:t>iii) Terminate for this ray</a:t>
            </a:r>
            <a:endParaRPr lang="en-US" dirty="0"/>
          </a:p>
        </p:txBody>
      </p:sp>
      <p:pic>
        <p:nvPicPr>
          <p:cNvPr id="2" name="Picture 1" descr="Screen Shot 2014-08-07 at 8.10.4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5650" y="1210600"/>
            <a:ext cx="4121150" cy="3552429"/>
          </a:xfrm>
          <a:prstGeom prst="rect">
            <a:avLst/>
          </a:prstGeom>
        </p:spPr>
      </p:pic>
      <p:sp>
        <p:nvSpPr>
          <p:cNvPr id="3" name="Oval 2"/>
          <p:cNvSpPr/>
          <p:nvPr/>
        </p:nvSpPr>
        <p:spPr>
          <a:xfrm>
            <a:off x="5030746" y="3414566"/>
            <a:ext cx="2513054" cy="626829"/>
          </a:xfrm>
          <a:prstGeom prst="ellipse">
            <a:avLst/>
          </a:prstGeom>
          <a:gradFill flip="none" rotWithShape="1">
            <a:gsLst>
              <a:gs pos="0">
                <a:schemeClr val="accent1">
                  <a:shade val="70000"/>
                  <a:satMod val="150000"/>
                  <a:alpha val="0"/>
                </a:schemeClr>
              </a:gs>
              <a:gs pos="34000">
                <a:schemeClr val="accent1">
                  <a:shade val="70000"/>
                  <a:satMod val="140000"/>
                  <a:alpha val="0"/>
                </a:schemeClr>
              </a:gs>
              <a:gs pos="70000">
                <a:schemeClr val="accent1">
                  <a:tint val="100000"/>
                  <a:shade val="90000"/>
                  <a:satMod val="140000"/>
                  <a:alpha val="0"/>
                </a:schemeClr>
              </a:gs>
              <a:gs pos="100000">
                <a:schemeClr val="accent1">
                  <a:tint val="100000"/>
                  <a:shade val="100000"/>
                  <a:satMod val="100000"/>
                  <a:alpha val="0"/>
                </a:schemeClr>
              </a:gs>
            </a:gsLst>
            <a:path path="circle">
              <a:fillToRect l="100000" t="100000" r="100000" b="10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Elbow Connector 8"/>
          <p:cNvCxnSpPr>
            <a:endCxn id="3" idx="2"/>
          </p:cNvCxnSpPr>
          <p:nvPr/>
        </p:nvCxnSpPr>
        <p:spPr>
          <a:xfrm rot="16200000" flipH="1">
            <a:off x="3388603" y="2085838"/>
            <a:ext cx="1682540" cy="1601746"/>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6566165" y="4282014"/>
            <a:ext cx="125229" cy="12816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77671" y="4301388"/>
            <a:ext cx="251328" cy="121176"/>
          </a:xfrm>
          <a:prstGeom prst="rect">
            <a:avLst/>
          </a:prstGeom>
        </p:spPr>
      </p:pic>
    </p:spTree>
    <p:extLst>
      <p:ext uri="{BB962C8B-B14F-4D97-AF65-F5344CB8AC3E}">
        <p14:creationId xmlns:p14="http://schemas.microsoft.com/office/powerpoint/2010/main" val="136269934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sp>
        <p:nvSpPr>
          <p:cNvPr id="3" name="Content Placeholder 2"/>
          <p:cNvSpPr>
            <a:spLocks noGrp="1"/>
          </p:cNvSpPr>
          <p:nvPr>
            <p:ph idx="1"/>
          </p:nvPr>
        </p:nvSpPr>
        <p:spPr/>
        <p:txBody>
          <a:bodyPr/>
          <a:lstStyle/>
          <a:p>
            <a:r>
              <a:rPr lang="en-US" sz="3200" dirty="0" smtClean="0"/>
              <a:t>Understanding cell behavior at various stages of development is a chief goal of developmental biology</a:t>
            </a:r>
          </a:p>
          <a:p>
            <a:r>
              <a:rPr lang="en-US" sz="3200" dirty="0" smtClean="0"/>
              <a:t>Data from various microscopy modalities creates demand for image analysis and visualization tools</a:t>
            </a:r>
          </a:p>
          <a:p>
            <a:endParaRPr lang="en-US" dirty="0" smtClean="0"/>
          </a:p>
          <a:p>
            <a:endParaRPr lang="en-US" dirty="0"/>
          </a:p>
        </p:txBody>
      </p:sp>
      <p:sp>
        <p:nvSpPr>
          <p:cNvPr id="6" name="TextBox 5"/>
          <p:cNvSpPr txBox="1"/>
          <p:nvPr/>
        </p:nvSpPr>
        <p:spPr>
          <a:xfrm>
            <a:off x="0" y="0"/>
            <a:ext cx="1467989" cy="369332"/>
          </a:xfrm>
          <a:prstGeom prst="rect">
            <a:avLst/>
          </a:prstGeom>
          <a:noFill/>
        </p:spPr>
        <p:txBody>
          <a:bodyPr wrap="square" rtlCol="0">
            <a:spAutoFit/>
          </a:bodyPr>
          <a:lstStyle/>
          <a:p>
            <a:r>
              <a:rPr lang="en-US" dirty="0" smtClean="0">
                <a:solidFill>
                  <a:schemeClr val="bg1"/>
                </a:solidFill>
                <a:latin typeface="+mj-lt"/>
              </a:rPr>
              <a:t>Introduction</a:t>
            </a:r>
            <a:endParaRPr lang="en-US" dirty="0">
              <a:solidFill>
                <a:schemeClr val="bg1"/>
              </a:solidFill>
              <a:latin typeface="+mj-lt"/>
            </a:endParaRPr>
          </a:p>
        </p:txBody>
      </p:sp>
      <p:sp>
        <p:nvSpPr>
          <p:cNvPr id="9" name="Footer Placeholder 8"/>
          <p:cNvSpPr>
            <a:spLocks noGrp="1"/>
          </p:cNvSpPr>
          <p:nvPr>
            <p:ph type="ftr" sz="quarter" idx="11"/>
          </p:nvPr>
        </p:nvSpPr>
        <p:spPr/>
        <p:txBody>
          <a:bodyPr/>
          <a:lstStyle/>
          <a:p>
            <a:pPr algn="r"/>
            <a:r>
              <a:rPr lang="en-US" smtClean="0"/>
              <a:t>7 August 2014</a:t>
            </a:r>
            <a:endParaRPr lang="en-US" dirty="0"/>
          </a:p>
        </p:txBody>
      </p:sp>
      <p:sp>
        <p:nvSpPr>
          <p:cNvPr id="10" name="Slide Number Placeholder 9"/>
          <p:cNvSpPr>
            <a:spLocks noGrp="1"/>
          </p:cNvSpPr>
          <p:nvPr>
            <p:ph type="sldNum" sz="quarter" idx="12"/>
          </p:nvPr>
        </p:nvSpPr>
        <p:spPr/>
        <p:txBody>
          <a:bodyPr/>
          <a:lstStyle/>
          <a:p>
            <a:fld id="{0CFEC368-1D7A-4F81-ABF6-AE0E36BAF64C}" type="slidenum">
              <a:rPr lang="en-US" smtClean="0"/>
              <a:pPr/>
              <a:t>3</a:t>
            </a:fld>
            <a:endParaRPr lang="en-US"/>
          </a:p>
        </p:txBody>
      </p:sp>
    </p:spTree>
    <p:extLst>
      <p:ext uri="{BB962C8B-B14F-4D97-AF65-F5344CB8AC3E}">
        <p14:creationId xmlns:p14="http://schemas.microsoft.com/office/powerpoint/2010/main" val="288126752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0"/>
            <a:ext cx="1467989" cy="369332"/>
          </a:xfrm>
          <a:prstGeom prst="rect">
            <a:avLst/>
          </a:prstGeom>
          <a:noFill/>
        </p:spPr>
        <p:txBody>
          <a:bodyPr wrap="square" rtlCol="0">
            <a:spAutoFit/>
          </a:bodyPr>
          <a:lstStyle/>
          <a:p>
            <a:r>
              <a:rPr lang="en-US" dirty="0" smtClean="0">
                <a:solidFill>
                  <a:schemeClr val="bg1"/>
                </a:solidFill>
                <a:latin typeface="+mj-lt"/>
              </a:rPr>
              <a:t>Methods</a:t>
            </a:r>
            <a:endParaRPr lang="en-US" dirty="0">
              <a:solidFill>
                <a:schemeClr val="bg1"/>
              </a:solidFill>
              <a:latin typeface="+mj-lt"/>
            </a:endParaRPr>
          </a:p>
        </p:txBody>
      </p:sp>
      <p:sp>
        <p:nvSpPr>
          <p:cNvPr id="5" name="Footer Placeholder 4"/>
          <p:cNvSpPr>
            <a:spLocks noGrp="1"/>
          </p:cNvSpPr>
          <p:nvPr>
            <p:ph type="ftr" sz="quarter" idx="11"/>
          </p:nvPr>
        </p:nvSpPr>
        <p:spPr/>
        <p:txBody>
          <a:bodyPr/>
          <a:lstStyle/>
          <a:p>
            <a:pPr algn="r"/>
            <a:r>
              <a:rPr lang="en-US" dirty="0" smtClean="0"/>
              <a:t>7 August 2014</a:t>
            </a: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30</a:t>
            </a:fld>
            <a:endParaRPr lang="en-US"/>
          </a:p>
        </p:txBody>
      </p:sp>
      <p:sp>
        <p:nvSpPr>
          <p:cNvPr id="8" name="TextBox 7"/>
          <p:cNvSpPr txBox="1"/>
          <p:nvPr/>
        </p:nvSpPr>
        <p:spPr>
          <a:xfrm>
            <a:off x="148447" y="402322"/>
            <a:ext cx="3727702" cy="6463309"/>
          </a:xfrm>
          <a:prstGeom prst="rect">
            <a:avLst/>
          </a:prstGeom>
          <a:noFill/>
        </p:spPr>
        <p:txBody>
          <a:bodyPr wrap="square" rtlCol="0">
            <a:spAutoFit/>
          </a:bodyPr>
          <a:lstStyle/>
          <a:p>
            <a:r>
              <a:rPr lang="en-US" dirty="0" smtClean="0"/>
              <a:t>For each ray in U-V plane</a:t>
            </a:r>
          </a:p>
          <a:p>
            <a:pPr marL="800100" lvl="1" indent="-342900">
              <a:buFont typeface="+mj-lt"/>
              <a:buAutoNum type="arabicPeriod"/>
            </a:pPr>
            <a:r>
              <a:rPr lang="en-US" dirty="0" smtClean="0"/>
              <a:t>Determine ray direction</a:t>
            </a:r>
          </a:p>
          <a:p>
            <a:pPr marL="800100" lvl="1" indent="-342900">
              <a:buFont typeface="+mj-lt"/>
              <a:buAutoNum type="arabicPeriod"/>
            </a:pPr>
            <a:r>
              <a:rPr lang="en-US" dirty="0" err="1"/>
              <a:t>t</a:t>
            </a:r>
            <a:r>
              <a:rPr lang="en-US" dirty="0" err="1" smtClean="0"/>
              <a:t>ransp</a:t>
            </a:r>
            <a:r>
              <a:rPr lang="en-US" dirty="0" smtClean="0"/>
              <a:t> = 1</a:t>
            </a:r>
          </a:p>
          <a:p>
            <a:pPr marL="800100" lvl="1" indent="-342900">
              <a:buFont typeface="+mj-lt"/>
              <a:buAutoNum type="arabicPeriod"/>
            </a:pPr>
            <a:r>
              <a:rPr lang="en-US" dirty="0" smtClean="0"/>
              <a:t>Trace ray, step by step, through viewing space</a:t>
            </a:r>
          </a:p>
          <a:p>
            <a:pPr marL="1257300" lvl="2" indent="-342900">
              <a:buAutoNum type="alphaLcParenR"/>
            </a:pPr>
            <a:r>
              <a:rPr lang="en-US" dirty="0" smtClean="0"/>
              <a:t>Sample image, get val1</a:t>
            </a:r>
          </a:p>
          <a:p>
            <a:pPr marL="1257300" lvl="2" indent="-342900">
              <a:buAutoNum type="alphaLcParenR"/>
            </a:pPr>
            <a:r>
              <a:rPr lang="en-US" dirty="0" smtClean="0"/>
              <a:t>grad1 assigned negative gradient of image at current location</a:t>
            </a:r>
          </a:p>
          <a:p>
            <a:pPr marL="1257300" lvl="2" indent="-342900">
              <a:buAutoNum type="alphaLcParenR"/>
            </a:pPr>
            <a:r>
              <a:rPr lang="en-US" dirty="0" smtClean="0"/>
              <a:t>Opacity assigned using val1 and grad1 thru transfer function</a:t>
            </a:r>
          </a:p>
          <a:p>
            <a:pPr marL="1257300" lvl="2" indent="-342900">
              <a:buAutoNum type="alphaLcParenR"/>
            </a:pPr>
            <a:r>
              <a:rPr lang="en-US" dirty="0" smtClean="0"/>
              <a:t>Shading computed</a:t>
            </a:r>
          </a:p>
          <a:p>
            <a:pPr marL="1257300" lvl="2" indent="-342900">
              <a:buAutoNum type="alphaLcParenR"/>
            </a:pPr>
            <a:r>
              <a:rPr lang="en-US" dirty="0" smtClean="0"/>
              <a:t>RGB color composited</a:t>
            </a:r>
          </a:p>
          <a:p>
            <a:pPr lvl="2"/>
            <a:r>
              <a:rPr lang="en-US" dirty="0"/>
              <a:t>f</a:t>
            </a:r>
            <a:r>
              <a:rPr lang="en-US" dirty="0" smtClean="0"/>
              <a:t>) if ray has been traced past far clipping plane or </a:t>
            </a:r>
            <a:r>
              <a:rPr lang="en-US" dirty="0" err="1" smtClean="0"/>
              <a:t>transp</a:t>
            </a:r>
            <a:r>
              <a:rPr lang="en-US" dirty="0" smtClean="0"/>
              <a:t> = 0</a:t>
            </a:r>
          </a:p>
          <a:p>
            <a:pPr lvl="3"/>
            <a:r>
              <a:rPr lang="en-US" dirty="0" smtClean="0"/>
              <a:t>ii) Write RGB pixel to file</a:t>
            </a:r>
          </a:p>
          <a:p>
            <a:pPr lvl="3"/>
            <a:r>
              <a:rPr lang="en-US" dirty="0" smtClean="0"/>
              <a:t>iii) Terminate for this ray</a:t>
            </a:r>
            <a:endParaRPr lang="en-US" dirty="0"/>
          </a:p>
        </p:txBody>
      </p:sp>
      <p:pic>
        <p:nvPicPr>
          <p:cNvPr id="2" name="Picture 1" descr="Screen Shot 2014-08-07 at 8.10.40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5650" y="1210600"/>
            <a:ext cx="4121150" cy="3552429"/>
          </a:xfrm>
          <a:prstGeom prst="rect">
            <a:avLst/>
          </a:prstGeom>
        </p:spPr>
      </p:pic>
      <p:sp>
        <p:nvSpPr>
          <p:cNvPr id="3" name="Oval 2"/>
          <p:cNvSpPr/>
          <p:nvPr/>
        </p:nvSpPr>
        <p:spPr>
          <a:xfrm>
            <a:off x="5047239" y="3975412"/>
            <a:ext cx="2787529" cy="626829"/>
          </a:xfrm>
          <a:prstGeom prst="ellipse">
            <a:avLst/>
          </a:prstGeom>
          <a:gradFill flip="none" rotWithShape="1">
            <a:gsLst>
              <a:gs pos="0">
                <a:schemeClr val="accent1">
                  <a:shade val="70000"/>
                  <a:satMod val="150000"/>
                  <a:alpha val="0"/>
                </a:schemeClr>
              </a:gs>
              <a:gs pos="34000">
                <a:schemeClr val="accent1">
                  <a:shade val="70000"/>
                  <a:satMod val="140000"/>
                  <a:alpha val="0"/>
                </a:schemeClr>
              </a:gs>
              <a:gs pos="70000">
                <a:schemeClr val="accent1">
                  <a:tint val="100000"/>
                  <a:shade val="90000"/>
                  <a:satMod val="140000"/>
                  <a:alpha val="0"/>
                </a:schemeClr>
              </a:gs>
              <a:gs pos="100000">
                <a:schemeClr val="accent1">
                  <a:tint val="100000"/>
                  <a:shade val="100000"/>
                  <a:satMod val="100000"/>
                  <a:alpha val="0"/>
                </a:schemeClr>
              </a:gs>
            </a:gsLst>
            <a:path path="circle">
              <a:fillToRect l="100000" t="100000" r="100000" b="10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Elbow Connector 8"/>
          <p:cNvCxnSpPr/>
          <p:nvPr/>
        </p:nvCxnSpPr>
        <p:spPr>
          <a:xfrm>
            <a:off x="3429000" y="3183630"/>
            <a:ext cx="1618239" cy="1138188"/>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6510360" y="4279856"/>
            <a:ext cx="190223" cy="15106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bg1"/>
                </a:solidFill>
              </a:ln>
              <a:solidFill>
                <a:schemeClr val="bg1"/>
              </a:solidFill>
            </a:endParaRPr>
          </a:p>
        </p:txBody>
      </p:sp>
      <p:pic>
        <p:nvPicPr>
          <p:cNvPr id="10" name="Picture 9" descr="latex-image-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85994" y="4310628"/>
            <a:ext cx="251328" cy="121176"/>
          </a:xfrm>
          <a:prstGeom prst="rect">
            <a:avLst/>
          </a:prstGeom>
        </p:spPr>
      </p:pic>
    </p:spTree>
    <p:extLst>
      <p:ext uri="{BB962C8B-B14F-4D97-AF65-F5344CB8AC3E}">
        <p14:creationId xmlns:p14="http://schemas.microsoft.com/office/powerpoint/2010/main" val="1362699346"/>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08-07 at 8.17.3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0" y="1692612"/>
            <a:ext cx="5604956" cy="3917276"/>
          </a:xfrm>
          <a:prstGeom prst="rect">
            <a:avLst/>
          </a:prstGeom>
        </p:spPr>
      </p:pic>
      <p:sp>
        <p:nvSpPr>
          <p:cNvPr id="6" name="TextBox 5"/>
          <p:cNvSpPr txBox="1"/>
          <p:nvPr/>
        </p:nvSpPr>
        <p:spPr>
          <a:xfrm>
            <a:off x="0" y="0"/>
            <a:ext cx="1467989" cy="369332"/>
          </a:xfrm>
          <a:prstGeom prst="rect">
            <a:avLst/>
          </a:prstGeom>
          <a:noFill/>
        </p:spPr>
        <p:txBody>
          <a:bodyPr wrap="square" rtlCol="0">
            <a:spAutoFit/>
          </a:bodyPr>
          <a:lstStyle/>
          <a:p>
            <a:r>
              <a:rPr lang="en-US" dirty="0" smtClean="0">
                <a:solidFill>
                  <a:schemeClr val="bg1"/>
                </a:solidFill>
                <a:latin typeface="+mj-lt"/>
              </a:rPr>
              <a:t>Methods</a:t>
            </a:r>
            <a:endParaRPr lang="en-US" dirty="0">
              <a:solidFill>
                <a:schemeClr val="bg1"/>
              </a:solidFill>
              <a:latin typeface="+mj-lt"/>
            </a:endParaRPr>
          </a:p>
        </p:txBody>
      </p:sp>
      <p:sp>
        <p:nvSpPr>
          <p:cNvPr id="5" name="Footer Placeholder 4"/>
          <p:cNvSpPr>
            <a:spLocks noGrp="1"/>
          </p:cNvSpPr>
          <p:nvPr>
            <p:ph type="ftr" sz="quarter" idx="11"/>
          </p:nvPr>
        </p:nvSpPr>
        <p:spPr/>
        <p:txBody>
          <a:bodyPr/>
          <a:lstStyle/>
          <a:p>
            <a:pPr algn="r"/>
            <a:r>
              <a:rPr lang="en-US" dirty="0" smtClean="0"/>
              <a:t>7 August 2014</a:t>
            </a: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31</a:t>
            </a:fld>
            <a:endParaRPr lang="en-US"/>
          </a:p>
        </p:txBody>
      </p:sp>
      <p:sp>
        <p:nvSpPr>
          <p:cNvPr id="9" name="Oval 8"/>
          <p:cNvSpPr/>
          <p:nvPr/>
        </p:nvSpPr>
        <p:spPr>
          <a:xfrm>
            <a:off x="3543152" y="1692612"/>
            <a:ext cx="2985709" cy="582159"/>
          </a:xfrm>
          <a:prstGeom prst="ellipse">
            <a:avLst/>
          </a:prstGeom>
          <a:gradFill flip="none" rotWithShape="1">
            <a:gsLst>
              <a:gs pos="0">
                <a:schemeClr val="accent1">
                  <a:shade val="70000"/>
                  <a:satMod val="150000"/>
                  <a:alpha val="0"/>
                </a:schemeClr>
              </a:gs>
              <a:gs pos="34000">
                <a:schemeClr val="accent1">
                  <a:shade val="70000"/>
                  <a:satMod val="140000"/>
                  <a:alpha val="0"/>
                </a:schemeClr>
              </a:gs>
              <a:gs pos="70000">
                <a:schemeClr val="accent1">
                  <a:tint val="100000"/>
                  <a:shade val="90000"/>
                  <a:satMod val="140000"/>
                  <a:alpha val="0"/>
                </a:schemeClr>
              </a:gs>
              <a:gs pos="100000">
                <a:schemeClr val="accent1">
                  <a:tint val="100000"/>
                  <a:shade val="100000"/>
                  <a:satMod val="100000"/>
                  <a:alpha val="0"/>
                </a:schemeClr>
              </a:gs>
            </a:gsLst>
            <a:path path="circle">
              <a:fillToRect l="100000" t="100000" r="100000" b="10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creen Shot 2014-08-07 at 8.17.0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3152" y="497511"/>
            <a:ext cx="5600847" cy="533400"/>
          </a:xfrm>
          <a:prstGeom prst="rect">
            <a:avLst/>
          </a:prstGeom>
        </p:spPr>
      </p:pic>
      <p:sp>
        <p:nvSpPr>
          <p:cNvPr id="8" name="TextBox 7"/>
          <p:cNvSpPr txBox="1"/>
          <p:nvPr/>
        </p:nvSpPr>
        <p:spPr>
          <a:xfrm>
            <a:off x="148447" y="402322"/>
            <a:ext cx="3727702" cy="6463309"/>
          </a:xfrm>
          <a:prstGeom prst="rect">
            <a:avLst/>
          </a:prstGeom>
          <a:noFill/>
        </p:spPr>
        <p:txBody>
          <a:bodyPr wrap="square" rtlCol="0">
            <a:spAutoFit/>
          </a:bodyPr>
          <a:lstStyle/>
          <a:p>
            <a:r>
              <a:rPr lang="en-US" dirty="0" smtClean="0"/>
              <a:t>For each ray in U-V plane</a:t>
            </a:r>
          </a:p>
          <a:p>
            <a:pPr marL="800100" lvl="1" indent="-342900">
              <a:buFont typeface="+mj-lt"/>
              <a:buAutoNum type="arabicPeriod"/>
            </a:pPr>
            <a:r>
              <a:rPr lang="en-US" dirty="0" smtClean="0"/>
              <a:t>Determine ray direction</a:t>
            </a:r>
          </a:p>
          <a:p>
            <a:pPr marL="800100" lvl="1" indent="-342900">
              <a:buFont typeface="+mj-lt"/>
              <a:buAutoNum type="arabicPeriod"/>
            </a:pPr>
            <a:r>
              <a:rPr lang="en-US" dirty="0" err="1"/>
              <a:t>t</a:t>
            </a:r>
            <a:r>
              <a:rPr lang="en-US" dirty="0" err="1" smtClean="0"/>
              <a:t>ransp</a:t>
            </a:r>
            <a:r>
              <a:rPr lang="en-US" dirty="0" smtClean="0"/>
              <a:t> = 1</a:t>
            </a:r>
          </a:p>
          <a:p>
            <a:pPr marL="800100" lvl="1" indent="-342900">
              <a:buFont typeface="+mj-lt"/>
              <a:buAutoNum type="arabicPeriod"/>
            </a:pPr>
            <a:r>
              <a:rPr lang="en-US" dirty="0" smtClean="0"/>
              <a:t>Trace ray, step by step, through viewing space</a:t>
            </a:r>
          </a:p>
          <a:p>
            <a:pPr marL="1257300" lvl="2" indent="-342900">
              <a:buAutoNum type="alphaLcParenR"/>
            </a:pPr>
            <a:r>
              <a:rPr lang="en-US" dirty="0" smtClean="0"/>
              <a:t>Sample image, get val1</a:t>
            </a:r>
          </a:p>
          <a:p>
            <a:pPr marL="1257300" lvl="2" indent="-342900">
              <a:buAutoNum type="alphaLcParenR"/>
            </a:pPr>
            <a:r>
              <a:rPr lang="en-US" dirty="0" smtClean="0"/>
              <a:t>grad1 assigned negative gradient of image at current location</a:t>
            </a:r>
          </a:p>
          <a:p>
            <a:pPr marL="1257300" lvl="2" indent="-342900">
              <a:buAutoNum type="alphaLcParenR"/>
            </a:pPr>
            <a:r>
              <a:rPr lang="en-US" dirty="0" smtClean="0"/>
              <a:t>Opacity assigned using val1 and grad1 thru transfer function</a:t>
            </a:r>
          </a:p>
          <a:p>
            <a:pPr marL="1257300" lvl="2" indent="-342900">
              <a:buAutoNum type="alphaLcParenR"/>
            </a:pPr>
            <a:r>
              <a:rPr lang="en-US" dirty="0" smtClean="0"/>
              <a:t>Shading computed</a:t>
            </a:r>
          </a:p>
          <a:p>
            <a:pPr marL="1257300" lvl="2" indent="-342900">
              <a:buAutoNum type="alphaLcParenR"/>
            </a:pPr>
            <a:r>
              <a:rPr lang="en-US" dirty="0" smtClean="0"/>
              <a:t>RGB color composited</a:t>
            </a:r>
          </a:p>
          <a:p>
            <a:pPr lvl="2"/>
            <a:r>
              <a:rPr lang="en-US" dirty="0"/>
              <a:t>f</a:t>
            </a:r>
            <a:r>
              <a:rPr lang="en-US" dirty="0" smtClean="0"/>
              <a:t>) if ray has been traced past far clipping plane or </a:t>
            </a:r>
            <a:r>
              <a:rPr lang="en-US" dirty="0" err="1" smtClean="0"/>
              <a:t>transp</a:t>
            </a:r>
            <a:r>
              <a:rPr lang="en-US" dirty="0" smtClean="0"/>
              <a:t> = 0</a:t>
            </a:r>
          </a:p>
          <a:p>
            <a:pPr lvl="3"/>
            <a:r>
              <a:rPr lang="en-US" dirty="0" smtClean="0"/>
              <a:t>ii) Write RGB pixel to file</a:t>
            </a:r>
          </a:p>
          <a:p>
            <a:pPr lvl="3"/>
            <a:r>
              <a:rPr lang="en-US" dirty="0" smtClean="0"/>
              <a:t>iii) Terminate for this ray</a:t>
            </a:r>
            <a:endParaRPr lang="en-US" dirty="0"/>
          </a:p>
        </p:txBody>
      </p:sp>
      <p:cxnSp>
        <p:nvCxnSpPr>
          <p:cNvPr id="11" name="Elbow Connector 10"/>
          <p:cNvCxnSpPr/>
          <p:nvPr/>
        </p:nvCxnSpPr>
        <p:spPr>
          <a:xfrm rot="5400000" flipH="1" flipV="1">
            <a:off x="2847537" y="2812556"/>
            <a:ext cx="1587702" cy="196473"/>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8581647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08-07 at 8.17.3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0" y="1692612"/>
            <a:ext cx="5604956" cy="3917276"/>
          </a:xfrm>
          <a:prstGeom prst="rect">
            <a:avLst/>
          </a:prstGeom>
        </p:spPr>
      </p:pic>
      <p:sp>
        <p:nvSpPr>
          <p:cNvPr id="6" name="TextBox 5"/>
          <p:cNvSpPr txBox="1"/>
          <p:nvPr/>
        </p:nvSpPr>
        <p:spPr>
          <a:xfrm>
            <a:off x="0" y="0"/>
            <a:ext cx="1467989" cy="369332"/>
          </a:xfrm>
          <a:prstGeom prst="rect">
            <a:avLst/>
          </a:prstGeom>
          <a:noFill/>
        </p:spPr>
        <p:txBody>
          <a:bodyPr wrap="square" rtlCol="0">
            <a:spAutoFit/>
          </a:bodyPr>
          <a:lstStyle/>
          <a:p>
            <a:r>
              <a:rPr lang="en-US" dirty="0" smtClean="0">
                <a:solidFill>
                  <a:schemeClr val="bg1"/>
                </a:solidFill>
                <a:latin typeface="+mj-lt"/>
              </a:rPr>
              <a:t>Methods</a:t>
            </a:r>
            <a:endParaRPr lang="en-US" dirty="0">
              <a:solidFill>
                <a:schemeClr val="bg1"/>
              </a:solidFill>
              <a:latin typeface="+mj-lt"/>
            </a:endParaRPr>
          </a:p>
        </p:txBody>
      </p:sp>
      <p:sp>
        <p:nvSpPr>
          <p:cNvPr id="5" name="Footer Placeholder 4"/>
          <p:cNvSpPr>
            <a:spLocks noGrp="1"/>
          </p:cNvSpPr>
          <p:nvPr>
            <p:ph type="ftr" sz="quarter" idx="11"/>
          </p:nvPr>
        </p:nvSpPr>
        <p:spPr/>
        <p:txBody>
          <a:bodyPr/>
          <a:lstStyle/>
          <a:p>
            <a:pPr algn="r"/>
            <a:r>
              <a:rPr lang="en-US" dirty="0" smtClean="0"/>
              <a:t>7 August 2014</a:t>
            </a: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32</a:t>
            </a:fld>
            <a:endParaRPr lang="en-US"/>
          </a:p>
        </p:txBody>
      </p:sp>
      <p:sp>
        <p:nvSpPr>
          <p:cNvPr id="9" name="Oval 8"/>
          <p:cNvSpPr/>
          <p:nvPr/>
        </p:nvSpPr>
        <p:spPr>
          <a:xfrm>
            <a:off x="3876149" y="3334179"/>
            <a:ext cx="5157807" cy="370465"/>
          </a:xfrm>
          <a:prstGeom prst="ellipse">
            <a:avLst/>
          </a:prstGeom>
          <a:gradFill flip="none" rotWithShape="1">
            <a:gsLst>
              <a:gs pos="0">
                <a:schemeClr val="accent1">
                  <a:shade val="70000"/>
                  <a:satMod val="150000"/>
                  <a:alpha val="0"/>
                </a:schemeClr>
              </a:gs>
              <a:gs pos="34000">
                <a:schemeClr val="accent1">
                  <a:shade val="70000"/>
                  <a:satMod val="140000"/>
                  <a:alpha val="0"/>
                </a:schemeClr>
              </a:gs>
              <a:gs pos="70000">
                <a:schemeClr val="accent1">
                  <a:tint val="100000"/>
                  <a:shade val="90000"/>
                  <a:satMod val="140000"/>
                  <a:alpha val="0"/>
                </a:schemeClr>
              </a:gs>
              <a:gs pos="100000">
                <a:schemeClr val="accent1">
                  <a:tint val="100000"/>
                  <a:shade val="100000"/>
                  <a:satMod val="100000"/>
                  <a:alpha val="0"/>
                </a:schemeClr>
              </a:gs>
            </a:gsLst>
            <a:path path="circle">
              <a:fillToRect l="100000" t="100000" r="100000" b="10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creen Shot 2014-08-07 at 8.17.0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3152" y="497511"/>
            <a:ext cx="5600847" cy="533400"/>
          </a:xfrm>
          <a:prstGeom prst="rect">
            <a:avLst/>
          </a:prstGeom>
        </p:spPr>
      </p:pic>
      <p:sp>
        <p:nvSpPr>
          <p:cNvPr id="8" name="TextBox 7"/>
          <p:cNvSpPr txBox="1"/>
          <p:nvPr/>
        </p:nvSpPr>
        <p:spPr>
          <a:xfrm>
            <a:off x="148447" y="402322"/>
            <a:ext cx="3727702" cy="6463309"/>
          </a:xfrm>
          <a:prstGeom prst="rect">
            <a:avLst/>
          </a:prstGeom>
          <a:noFill/>
        </p:spPr>
        <p:txBody>
          <a:bodyPr wrap="square" rtlCol="0">
            <a:spAutoFit/>
          </a:bodyPr>
          <a:lstStyle/>
          <a:p>
            <a:r>
              <a:rPr lang="en-US" dirty="0" smtClean="0"/>
              <a:t>For each ray in U-V plane</a:t>
            </a:r>
          </a:p>
          <a:p>
            <a:pPr marL="800100" lvl="1" indent="-342900">
              <a:buFont typeface="+mj-lt"/>
              <a:buAutoNum type="arabicPeriod"/>
            </a:pPr>
            <a:r>
              <a:rPr lang="en-US" dirty="0" smtClean="0"/>
              <a:t>Determine ray direction</a:t>
            </a:r>
          </a:p>
          <a:p>
            <a:pPr marL="800100" lvl="1" indent="-342900">
              <a:buFont typeface="+mj-lt"/>
              <a:buAutoNum type="arabicPeriod"/>
            </a:pPr>
            <a:r>
              <a:rPr lang="en-US" dirty="0" err="1"/>
              <a:t>t</a:t>
            </a:r>
            <a:r>
              <a:rPr lang="en-US" dirty="0" err="1" smtClean="0"/>
              <a:t>ransp</a:t>
            </a:r>
            <a:r>
              <a:rPr lang="en-US" dirty="0" smtClean="0"/>
              <a:t> = 1</a:t>
            </a:r>
          </a:p>
          <a:p>
            <a:pPr marL="800100" lvl="1" indent="-342900">
              <a:buFont typeface="+mj-lt"/>
              <a:buAutoNum type="arabicPeriod"/>
            </a:pPr>
            <a:r>
              <a:rPr lang="en-US" dirty="0" smtClean="0"/>
              <a:t>Trace ray, step by step, through viewing space</a:t>
            </a:r>
          </a:p>
          <a:p>
            <a:pPr marL="1257300" lvl="2" indent="-342900">
              <a:buAutoNum type="alphaLcParenR"/>
            </a:pPr>
            <a:r>
              <a:rPr lang="en-US" dirty="0" smtClean="0"/>
              <a:t>Sample image, get val1</a:t>
            </a:r>
          </a:p>
          <a:p>
            <a:pPr marL="1257300" lvl="2" indent="-342900">
              <a:buAutoNum type="alphaLcParenR"/>
            </a:pPr>
            <a:r>
              <a:rPr lang="en-US" dirty="0" smtClean="0"/>
              <a:t>grad1 assigned negative gradient of image at current location</a:t>
            </a:r>
          </a:p>
          <a:p>
            <a:pPr marL="1257300" lvl="2" indent="-342900">
              <a:buAutoNum type="alphaLcParenR"/>
            </a:pPr>
            <a:r>
              <a:rPr lang="en-US" dirty="0" smtClean="0"/>
              <a:t>Opacity assigned using val1 and grad1 thru transfer function</a:t>
            </a:r>
          </a:p>
          <a:p>
            <a:pPr marL="1257300" lvl="2" indent="-342900">
              <a:buAutoNum type="alphaLcParenR"/>
            </a:pPr>
            <a:r>
              <a:rPr lang="en-US" dirty="0" smtClean="0"/>
              <a:t>Shading computed</a:t>
            </a:r>
          </a:p>
          <a:p>
            <a:pPr marL="1257300" lvl="2" indent="-342900">
              <a:buAutoNum type="alphaLcParenR"/>
            </a:pPr>
            <a:r>
              <a:rPr lang="en-US" dirty="0" smtClean="0"/>
              <a:t>RGB color composited</a:t>
            </a:r>
          </a:p>
          <a:p>
            <a:pPr lvl="2"/>
            <a:r>
              <a:rPr lang="en-US" dirty="0"/>
              <a:t>f</a:t>
            </a:r>
            <a:r>
              <a:rPr lang="en-US" dirty="0" smtClean="0"/>
              <a:t>) if ray has been traced past far clipping plane or </a:t>
            </a:r>
            <a:r>
              <a:rPr lang="en-US" dirty="0" err="1" smtClean="0"/>
              <a:t>transp</a:t>
            </a:r>
            <a:r>
              <a:rPr lang="en-US" dirty="0" smtClean="0"/>
              <a:t> = 0</a:t>
            </a:r>
          </a:p>
          <a:p>
            <a:pPr lvl="3"/>
            <a:r>
              <a:rPr lang="en-US" dirty="0" smtClean="0"/>
              <a:t>ii) Write RGB pixel to file</a:t>
            </a:r>
          </a:p>
          <a:p>
            <a:pPr lvl="3"/>
            <a:r>
              <a:rPr lang="en-US" dirty="0" smtClean="0"/>
              <a:t>iii) Terminate for this ray</a:t>
            </a:r>
            <a:endParaRPr lang="en-US" dirty="0"/>
          </a:p>
        </p:txBody>
      </p:sp>
      <p:cxnSp>
        <p:nvCxnSpPr>
          <p:cNvPr id="16" name="Elbow Connector 15"/>
          <p:cNvCxnSpPr/>
          <p:nvPr/>
        </p:nvCxnSpPr>
        <p:spPr>
          <a:xfrm rot="5400000" flipH="1" flipV="1">
            <a:off x="3245676" y="3598830"/>
            <a:ext cx="899698" cy="793789"/>
          </a:xfrm>
          <a:prstGeom prst="bentConnector3">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454582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4-08-07 at 8.17.37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9000" y="1692612"/>
            <a:ext cx="5604956" cy="3917276"/>
          </a:xfrm>
          <a:prstGeom prst="rect">
            <a:avLst/>
          </a:prstGeom>
        </p:spPr>
      </p:pic>
      <p:sp>
        <p:nvSpPr>
          <p:cNvPr id="6" name="TextBox 5"/>
          <p:cNvSpPr txBox="1"/>
          <p:nvPr/>
        </p:nvSpPr>
        <p:spPr>
          <a:xfrm>
            <a:off x="0" y="0"/>
            <a:ext cx="1467989" cy="369332"/>
          </a:xfrm>
          <a:prstGeom prst="rect">
            <a:avLst/>
          </a:prstGeom>
          <a:noFill/>
        </p:spPr>
        <p:txBody>
          <a:bodyPr wrap="square" rtlCol="0">
            <a:spAutoFit/>
          </a:bodyPr>
          <a:lstStyle/>
          <a:p>
            <a:r>
              <a:rPr lang="en-US" dirty="0" smtClean="0">
                <a:solidFill>
                  <a:schemeClr val="bg1"/>
                </a:solidFill>
                <a:latin typeface="+mj-lt"/>
              </a:rPr>
              <a:t>Methods</a:t>
            </a:r>
            <a:endParaRPr lang="en-US" dirty="0">
              <a:solidFill>
                <a:schemeClr val="bg1"/>
              </a:solidFill>
              <a:latin typeface="+mj-lt"/>
            </a:endParaRPr>
          </a:p>
        </p:txBody>
      </p:sp>
      <p:sp>
        <p:nvSpPr>
          <p:cNvPr id="5" name="Footer Placeholder 4"/>
          <p:cNvSpPr>
            <a:spLocks noGrp="1"/>
          </p:cNvSpPr>
          <p:nvPr>
            <p:ph type="ftr" sz="quarter" idx="11"/>
          </p:nvPr>
        </p:nvSpPr>
        <p:spPr/>
        <p:txBody>
          <a:bodyPr/>
          <a:lstStyle/>
          <a:p>
            <a:pPr algn="r"/>
            <a:r>
              <a:rPr lang="en-US" dirty="0" smtClean="0"/>
              <a:t>7 August 2014</a:t>
            </a: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33</a:t>
            </a:fld>
            <a:endParaRPr lang="en-US"/>
          </a:p>
        </p:txBody>
      </p:sp>
      <p:sp>
        <p:nvSpPr>
          <p:cNvPr id="9" name="Oval 8"/>
          <p:cNvSpPr/>
          <p:nvPr/>
        </p:nvSpPr>
        <p:spPr>
          <a:xfrm>
            <a:off x="3876150" y="2681456"/>
            <a:ext cx="2668194" cy="457732"/>
          </a:xfrm>
          <a:prstGeom prst="ellipse">
            <a:avLst/>
          </a:prstGeom>
          <a:gradFill flip="none" rotWithShape="1">
            <a:gsLst>
              <a:gs pos="0">
                <a:schemeClr val="accent1">
                  <a:shade val="70000"/>
                  <a:satMod val="150000"/>
                  <a:alpha val="0"/>
                </a:schemeClr>
              </a:gs>
              <a:gs pos="34000">
                <a:schemeClr val="accent1">
                  <a:shade val="70000"/>
                  <a:satMod val="140000"/>
                  <a:alpha val="0"/>
                </a:schemeClr>
              </a:gs>
              <a:gs pos="70000">
                <a:schemeClr val="accent1">
                  <a:tint val="100000"/>
                  <a:shade val="90000"/>
                  <a:satMod val="140000"/>
                  <a:alpha val="0"/>
                </a:schemeClr>
              </a:gs>
              <a:gs pos="100000">
                <a:schemeClr val="accent1">
                  <a:tint val="100000"/>
                  <a:shade val="100000"/>
                  <a:satMod val="100000"/>
                  <a:alpha val="0"/>
                </a:schemeClr>
              </a:gs>
            </a:gsLst>
            <a:path path="circle">
              <a:fillToRect l="100000" t="100000" r="100000" b="10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 name="Picture 2" descr="Screen Shot 2014-08-07 at 8.17.06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43152" y="497511"/>
            <a:ext cx="5600847" cy="533400"/>
          </a:xfrm>
          <a:prstGeom prst="rect">
            <a:avLst/>
          </a:prstGeom>
        </p:spPr>
      </p:pic>
      <p:sp>
        <p:nvSpPr>
          <p:cNvPr id="8" name="TextBox 7"/>
          <p:cNvSpPr txBox="1"/>
          <p:nvPr/>
        </p:nvSpPr>
        <p:spPr>
          <a:xfrm>
            <a:off x="148447" y="402322"/>
            <a:ext cx="3727702" cy="6463309"/>
          </a:xfrm>
          <a:prstGeom prst="rect">
            <a:avLst/>
          </a:prstGeom>
          <a:noFill/>
        </p:spPr>
        <p:txBody>
          <a:bodyPr wrap="square" rtlCol="0">
            <a:spAutoFit/>
          </a:bodyPr>
          <a:lstStyle/>
          <a:p>
            <a:r>
              <a:rPr lang="en-US" dirty="0" smtClean="0"/>
              <a:t>For each ray in U-V plane</a:t>
            </a:r>
          </a:p>
          <a:p>
            <a:pPr marL="800100" lvl="1" indent="-342900">
              <a:buFont typeface="+mj-lt"/>
              <a:buAutoNum type="arabicPeriod"/>
            </a:pPr>
            <a:r>
              <a:rPr lang="en-US" dirty="0" smtClean="0"/>
              <a:t>Determine ray direction</a:t>
            </a:r>
          </a:p>
          <a:p>
            <a:pPr marL="800100" lvl="1" indent="-342900">
              <a:buFont typeface="+mj-lt"/>
              <a:buAutoNum type="arabicPeriod"/>
            </a:pPr>
            <a:r>
              <a:rPr lang="en-US" dirty="0" err="1"/>
              <a:t>t</a:t>
            </a:r>
            <a:r>
              <a:rPr lang="en-US" dirty="0" err="1" smtClean="0"/>
              <a:t>ransp</a:t>
            </a:r>
            <a:r>
              <a:rPr lang="en-US" dirty="0" smtClean="0"/>
              <a:t> = 1</a:t>
            </a:r>
          </a:p>
          <a:p>
            <a:pPr marL="800100" lvl="1" indent="-342900">
              <a:buFont typeface="+mj-lt"/>
              <a:buAutoNum type="arabicPeriod"/>
            </a:pPr>
            <a:r>
              <a:rPr lang="en-US" dirty="0" smtClean="0"/>
              <a:t>Trace ray, step by step, through viewing space</a:t>
            </a:r>
          </a:p>
          <a:p>
            <a:pPr marL="1257300" lvl="2" indent="-342900">
              <a:buAutoNum type="alphaLcParenR"/>
            </a:pPr>
            <a:r>
              <a:rPr lang="en-US" dirty="0" smtClean="0"/>
              <a:t>Sample image, get val1</a:t>
            </a:r>
          </a:p>
          <a:p>
            <a:pPr marL="1257300" lvl="2" indent="-342900">
              <a:buAutoNum type="alphaLcParenR"/>
            </a:pPr>
            <a:r>
              <a:rPr lang="en-US" dirty="0" smtClean="0"/>
              <a:t>grad1 assigned negative gradient of image at current location</a:t>
            </a:r>
          </a:p>
          <a:p>
            <a:pPr marL="1257300" lvl="2" indent="-342900">
              <a:buAutoNum type="alphaLcParenR"/>
            </a:pPr>
            <a:r>
              <a:rPr lang="en-US" dirty="0" smtClean="0"/>
              <a:t>Opacity assigned using val1 and grad1 thru transfer function</a:t>
            </a:r>
          </a:p>
          <a:p>
            <a:pPr marL="1257300" lvl="2" indent="-342900">
              <a:buAutoNum type="alphaLcParenR"/>
            </a:pPr>
            <a:r>
              <a:rPr lang="en-US" dirty="0" smtClean="0"/>
              <a:t>Shading computed</a:t>
            </a:r>
          </a:p>
          <a:p>
            <a:pPr marL="1257300" lvl="2" indent="-342900">
              <a:buAutoNum type="alphaLcParenR"/>
            </a:pPr>
            <a:r>
              <a:rPr lang="en-US" dirty="0" smtClean="0"/>
              <a:t>RGB color composited</a:t>
            </a:r>
          </a:p>
          <a:p>
            <a:pPr lvl="2"/>
            <a:r>
              <a:rPr lang="en-US" dirty="0"/>
              <a:t>f</a:t>
            </a:r>
            <a:r>
              <a:rPr lang="en-US" dirty="0" smtClean="0"/>
              <a:t>) if ray has been traced past far clipping plane or </a:t>
            </a:r>
            <a:r>
              <a:rPr lang="en-US" dirty="0" err="1" smtClean="0"/>
              <a:t>transp</a:t>
            </a:r>
            <a:r>
              <a:rPr lang="en-US" dirty="0" smtClean="0"/>
              <a:t> = 0</a:t>
            </a:r>
          </a:p>
          <a:p>
            <a:pPr lvl="3"/>
            <a:r>
              <a:rPr lang="en-US" dirty="0" smtClean="0"/>
              <a:t>ii) Write RGB pixel to file</a:t>
            </a:r>
          </a:p>
          <a:p>
            <a:pPr lvl="3"/>
            <a:r>
              <a:rPr lang="en-US" dirty="0" smtClean="0"/>
              <a:t>iii) Terminate for this ray</a:t>
            </a:r>
            <a:endParaRPr lang="en-US" dirty="0"/>
          </a:p>
        </p:txBody>
      </p:sp>
      <p:sp>
        <p:nvSpPr>
          <p:cNvPr id="10" name="Oval 9"/>
          <p:cNvSpPr/>
          <p:nvPr/>
        </p:nvSpPr>
        <p:spPr>
          <a:xfrm>
            <a:off x="4028549" y="3857043"/>
            <a:ext cx="3239023" cy="457732"/>
          </a:xfrm>
          <a:prstGeom prst="ellipse">
            <a:avLst/>
          </a:prstGeom>
          <a:gradFill flip="none" rotWithShape="1">
            <a:gsLst>
              <a:gs pos="0">
                <a:schemeClr val="accent1">
                  <a:shade val="70000"/>
                  <a:satMod val="150000"/>
                  <a:alpha val="0"/>
                </a:schemeClr>
              </a:gs>
              <a:gs pos="34000">
                <a:schemeClr val="accent1">
                  <a:shade val="70000"/>
                  <a:satMod val="140000"/>
                  <a:alpha val="0"/>
                </a:schemeClr>
              </a:gs>
              <a:gs pos="70000">
                <a:schemeClr val="accent1">
                  <a:tint val="100000"/>
                  <a:shade val="90000"/>
                  <a:satMod val="140000"/>
                  <a:alpha val="0"/>
                </a:schemeClr>
              </a:gs>
              <a:gs pos="100000">
                <a:schemeClr val="accent1">
                  <a:tint val="100000"/>
                  <a:shade val="100000"/>
                  <a:satMod val="100000"/>
                  <a:alpha val="0"/>
                </a:schemeClr>
              </a:gs>
            </a:gsLst>
            <a:path path="circle">
              <a:fillToRect l="100000" t="100000" r="100000" b="10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Elbow Connector 11"/>
          <p:cNvCxnSpPr>
            <a:endCxn id="10" idx="2"/>
          </p:cNvCxnSpPr>
          <p:nvPr/>
        </p:nvCxnSpPr>
        <p:spPr>
          <a:xfrm rot="5400000" flipH="1" flipV="1">
            <a:off x="3571947" y="4253587"/>
            <a:ext cx="624280" cy="288924"/>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4" name="Elbow Connector 13"/>
          <p:cNvCxnSpPr>
            <a:endCxn id="9" idx="2"/>
          </p:cNvCxnSpPr>
          <p:nvPr/>
        </p:nvCxnSpPr>
        <p:spPr>
          <a:xfrm rot="5400000" flipH="1" flipV="1">
            <a:off x="2809718" y="3643757"/>
            <a:ext cx="1799867" cy="332998"/>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74545821"/>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0"/>
            <a:ext cx="1467989" cy="369332"/>
          </a:xfrm>
          <a:prstGeom prst="rect">
            <a:avLst/>
          </a:prstGeom>
          <a:noFill/>
        </p:spPr>
        <p:txBody>
          <a:bodyPr wrap="square" rtlCol="0">
            <a:spAutoFit/>
          </a:bodyPr>
          <a:lstStyle/>
          <a:p>
            <a:r>
              <a:rPr lang="en-US" dirty="0" smtClean="0">
                <a:solidFill>
                  <a:schemeClr val="bg1"/>
                </a:solidFill>
                <a:latin typeface="+mj-lt"/>
              </a:rPr>
              <a:t>Methods</a:t>
            </a:r>
            <a:endParaRPr lang="en-US" dirty="0">
              <a:solidFill>
                <a:schemeClr val="bg1"/>
              </a:solidFill>
              <a:latin typeface="+mj-lt"/>
            </a:endParaRPr>
          </a:p>
        </p:txBody>
      </p:sp>
      <p:sp>
        <p:nvSpPr>
          <p:cNvPr id="5" name="Footer Placeholder 4"/>
          <p:cNvSpPr>
            <a:spLocks noGrp="1"/>
          </p:cNvSpPr>
          <p:nvPr>
            <p:ph type="ftr" sz="quarter" idx="11"/>
          </p:nvPr>
        </p:nvSpPr>
        <p:spPr/>
        <p:txBody>
          <a:bodyPr/>
          <a:lstStyle/>
          <a:p>
            <a:pPr algn="r"/>
            <a:r>
              <a:rPr lang="en-US" dirty="0" smtClean="0"/>
              <a:t>7 August 2014</a:t>
            </a: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34</a:t>
            </a:fld>
            <a:endParaRPr lang="en-US"/>
          </a:p>
        </p:txBody>
      </p:sp>
      <p:sp>
        <p:nvSpPr>
          <p:cNvPr id="8" name="TextBox 7"/>
          <p:cNvSpPr txBox="1"/>
          <p:nvPr/>
        </p:nvSpPr>
        <p:spPr>
          <a:xfrm>
            <a:off x="148447" y="402322"/>
            <a:ext cx="3727702" cy="6463309"/>
          </a:xfrm>
          <a:prstGeom prst="rect">
            <a:avLst/>
          </a:prstGeom>
          <a:noFill/>
        </p:spPr>
        <p:txBody>
          <a:bodyPr wrap="square" rtlCol="0">
            <a:spAutoFit/>
          </a:bodyPr>
          <a:lstStyle/>
          <a:p>
            <a:r>
              <a:rPr lang="en-US" dirty="0" smtClean="0"/>
              <a:t>For each ray in U-V plane</a:t>
            </a:r>
          </a:p>
          <a:p>
            <a:pPr marL="800100" lvl="1" indent="-342900">
              <a:buFont typeface="+mj-lt"/>
              <a:buAutoNum type="arabicPeriod"/>
            </a:pPr>
            <a:r>
              <a:rPr lang="en-US" dirty="0" smtClean="0"/>
              <a:t>Determine ray direction</a:t>
            </a:r>
          </a:p>
          <a:p>
            <a:pPr marL="800100" lvl="1" indent="-342900">
              <a:buFont typeface="+mj-lt"/>
              <a:buAutoNum type="arabicPeriod"/>
            </a:pPr>
            <a:r>
              <a:rPr lang="en-US" dirty="0" err="1"/>
              <a:t>t</a:t>
            </a:r>
            <a:r>
              <a:rPr lang="en-US" dirty="0" err="1" smtClean="0"/>
              <a:t>ransp</a:t>
            </a:r>
            <a:r>
              <a:rPr lang="en-US" dirty="0" smtClean="0"/>
              <a:t> = 1</a:t>
            </a:r>
          </a:p>
          <a:p>
            <a:pPr marL="800100" lvl="1" indent="-342900">
              <a:buFont typeface="+mj-lt"/>
              <a:buAutoNum type="arabicPeriod"/>
            </a:pPr>
            <a:r>
              <a:rPr lang="en-US" dirty="0" smtClean="0"/>
              <a:t>Trace ray, step by step, through viewing space</a:t>
            </a:r>
          </a:p>
          <a:p>
            <a:pPr marL="1257300" lvl="2" indent="-342900">
              <a:buAutoNum type="alphaLcParenR"/>
            </a:pPr>
            <a:r>
              <a:rPr lang="en-US" dirty="0" smtClean="0"/>
              <a:t>Sample image, get val1</a:t>
            </a:r>
          </a:p>
          <a:p>
            <a:pPr marL="1257300" lvl="2" indent="-342900">
              <a:buAutoNum type="alphaLcParenR"/>
            </a:pPr>
            <a:r>
              <a:rPr lang="en-US" dirty="0" smtClean="0"/>
              <a:t>grad1 assigned negative gradient of image at current location</a:t>
            </a:r>
          </a:p>
          <a:p>
            <a:pPr marL="1257300" lvl="2" indent="-342900">
              <a:buAutoNum type="alphaLcParenR"/>
            </a:pPr>
            <a:r>
              <a:rPr lang="en-US" dirty="0" smtClean="0"/>
              <a:t>Opacity assigned using val1 and grad1 thru transfer function</a:t>
            </a:r>
          </a:p>
          <a:p>
            <a:pPr marL="1257300" lvl="2" indent="-342900">
              <a:buAutoNum type="alphaLcParenR"/>
            </a:pPr>
            <a:r>
              <a:rPr lang="en-US" dirty="0" smtClean="0"/>
              <a:t>Shading computed</a:t>
            </a:r>
          </a:p>
          <a:p>
            <a:pPr marL="1257300" lvl="2" indent="-342900">
              <a:buAutoNum type="alphaLcParenR"/>
            </a:pPr>
            <a:r>
              <a:rPr lang="en-US" dirty="0" smtClean="0"/>
              <a:t>RGB color composited</a:t>
            </a:r>
          </a:p>
          <a:p>
            <a:pPr lvl="2"/>
            <a:r>
              <a:rPr lang="en-US" dirty="0"/>
              <a:t>f</a:t>
            </a:r>
            <a:r>
              <a:rPr lang="en-US" dirty="0" smtClean="0"/>
              <a:t>) if ray has been traced past far clipping plane or </a:t>
            </a:r>
            <a:r>
              <a:rPr lang="en-US" dirty="0" err="1" smtClean="0"/>
              <a:t>transp</a:t>
            </a:r>
            <a:r>
              <a:rPr lang="en-US" dirty="0" smtClean="0"/>
              <a:t> = 0</a:t>
            </a:r>
          </a:p>
          <a:p>
            <a:pPr lvl="3"/>
            <a:r>
              <a:rPr lang="en-US" dirty="0" smtClean="0"/>
              <a:t>ii) Write RGB pixel to file</a:t>
            </a:r>
          </a:p>
          <a:p>
            <a:pPr lvl="3"/>
            <a:r>
              <a:rPr lang="en-US" dirty="0" smtClean="0"/>
              <a:t>iii) Terminate for this ray</a:t>
            </a:r>
            <a:endParaRPr lang="en-US" dirty="0"/>
          </a:p>
        </p:txBody>
      </p:sp>
      <p:pic>
        <p:nvPicPr>
          <p:cNvPr id="3" name="Picture 2" descr="Screen Shot 2014-08-07 at 8.23.0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0145" y="931959"/>
            <a:ext cx="4436655" cy="4995470"/>
          </a:xfrm>
          <a:prstGeom prst="rect">
            <a:avLst/>
          </a:prstGeom>
        </p:spPr>
      </p:pic>
      <p:sp>
        <p:nvSpPr>
          <p:cNvPr id="9" name="Oval 8"/>
          <p:cNvSpPr/>
          <p:nvPr/>
        </p:nvSpPr>
        <p:spPr>
          <a:xfrm>
            <a:off x="4028549" y="942292"/>
            <a:ext cx="3239023" cy="2868198"/>
          </a:xfrm>
          <a:prstGeom prst="ellipse">
            <a:avLst/>
          </a:prstGeom>
          <a:gradFill flip="none" rotWithShape="1">
            <a:gsLst>
              <a:gs pos="0">
                <a:schemeClr val="accent1">
                  <a:shade val="70000"/>
                  <a:satMod val="150000"/>
                  <a:alpha val="0"/>
                </a:schemeClr>
              </a:gs>
              <a:gs pos="34000">
                <a:schemeClr val="accent1">
                  <a:shade val="70000"/>
                  <a:satMod val="140000"/>
                  <a:alpha val="0"/>
                </a:schemeClr>
              </a:gs>
              <a:gs pos="70000">
                <a:schemeClr val="accent1">
                  <a:tint val="100000"/>
                  <a:shade val="90000"/>
                  <a:satMod val="140000"/>
                  <a:alpha val="0"/>
                </a:schemeClr>
              </a:gs>
              <a:gs pos="100000">
                <a:schemeClr val="accent1">
                  <a:tint val="100000"/>
                  <a:shade val="100000"/>
                  <a:satMod val="100000"/>
                  <a:alpha val="0"/>
                </a:schemeClr>
              </a:gs>
            </a:gsLst>
            <a:path path="circle">
              <a:fillToRect l="100000" t="100000" r="100000" b="10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0" name="Elbow Connector 9"/>
          <p:cNvCxnSpPr>
            <a:endCxn id="9" idx="2"/>
          </p:cNvCxnSpPr>
          <p:nvPr/>
        </p:nvCxnSpPr>
        <p:spPr>
          <a:xfrm rot="5400000" flipH="1" flipV="1">
            <a:off x="2452573" y="3592884"/>
            <a:ext cx="2792468" cy="359483"/>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8581647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0"/>
            <a:ext cx="1467989" cy="369332"/>
          </a:xfrm>
          <a:prstGeom prst="rect">
            <a:avLst/>
          </a:prstGeom>
          <a:noFill/>
        </p:spPr>
        <p:txBody>
          <a:bodyPr wrap="square" rtlCol="0">
            <a:spAutoFit/>
          </a:bodyPr>
          <a:lstStyle/>
          <a:p>
            <a:r>
              <a:rPr lang="en-US" dirty="0" smtClean="0">
                <a:solidFill>
                  <a:schemeClr val="bg1"/>
                </a:solidFill>
                <a:latin typeface="+mj-lt"/>
              </a:rPr>
              <a:t>Methods</a:t>
            </a:r>
            <a:endParaRPr lang="en-US" dirty="0">
              <a:solidFill>
                <a:schemeClr val="bg1"/>
              </a:solidFill>
              <a:latin typeface="+mj-lt"/>
            </a:endParaRPr>
          </a:p>
        </p:txBody>
      </p:sp>
      <p:sp>
        <p:nvSpPr>
          <p:cNvPr id="5" name="Footer Placeholder 4"/>
          <p:cNvSpPr>
            <a:spLocks noGrp="1"/>
          </p:cNvSpPr>
          <p:nvPr>
            <p:ph type="ftr" sz="quarter" idx="11"/>
          </p:nvPr>
        </p:nvSpPr>
        <p:spPr/>
        <p:txBody>
          <a:bodyPr/>
          <a:lstStyle/>
          <a:p>
            <a:pPr algn="r"/>
            <a:r>
              <a:rPr lang="en-US" dirty="0" smtClean="0"/>
              <a:t>7 August 2014</a:t>
            </a: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35</a:t>
            </a:fld>
            <a:endParaRPr lang="en-US"/>
          </a:p>
        </p:txBody>
      </p:sp>
      <p:sp>
        <p:nvSpPr>
          <p:cNvPr id="8" name="TextBox 7"/>
          <p:cNvSpPr txBox="1"/>
          <p:nvPr/>
        </p:nvSpPr>
        <p:spPr>
          <a:xfrm>
            <a:off x="148447" y="402322"/>
            <a:ext cx="3727702" cy="6463309"/>
          </a:xfrm>
          <a:prstGeom prst="rect">
            <a:avLst/>
          </a:prstGeom>
          <a:noFill/>
        </p:spPr>
        <p:txBody>
          <a:bodyPr wrap="square" rtlCol="0">
            <a:spAutoFit/>
          </a:bodyPr>
          <a:lstStyle/>
          <a:p>
            <a:r>
              <a:rPr lang="en-US" dirty="0" smtClean="0"/>
              <a:t>For each ray in U-V plane</a:t>
            </a:r>
          </a:p>
          <a:p>
            <a:pPr marL="800100" lvl="1" indent="-342900">
              <a:buFont typeface="+mj-lt"/>
              <a:buAutoNum type="arabicPeriod"/>
            </a:pPr>
            <a:r>
              <a:rPr lang="en-US" dirty="0" smtClean="0"/>
              <a:t>Determine ray direction</a:t>
            </a:r>
          </a:p>
          <a:p>
            <a:pPr marL="800100" lvl="1" indent="-342900">
              <a:buFont typeface="+mj-lt"/>
              <a:buAutoNum type="arabicPeriod"/>
            </a:pPr>
            <a:r>
              <a:rPr lang="en-US" dirty="0" err="1"/>
              <a:t>t</a:t>
            </a:r>
            <a:r>
              <a:rPr lang="en-US" dirty="0" err="1" smtClean="0"/>
              <a:t>ransp</a:t>
            </a:r>
            <a:r>
              <a:rPr lang="en-US" dirty="0" smtClean="0"/>
              <a:t> = 1</a:t>
            </a:r>
          </a:p>
          <a:p>
            <a:pPr marL="800100" lvl="1" indent="-342900">
              <a:buFont typeface="+mj-lt"/>
              <a:buAutoNum type="arabicPeriod"/>
            </a:pPr>
            <a:r>
              <a:rPr lang="en-US" dirty="0" smtClean="0"/>
              <a:t>Trace ray, step by step, through viewing space</a:t>
            </a:r>
          </a:p>
          <a:p>
            <a:pPr marL="1257300" lvl="2" indent="-342900">
              <a:buAutoNum type="alphaLcParenR"/>
            </a:pPr>
            <a:r>
              <a:rPr lang="en-US" dirty="0" smtClean="0"/>
              <a:t>Sample image, get val1</a:t>
            </a:r>
          </a:p>
          <a:p>
            <a:pPr marL="1257300" lvl="2" indent="-342900">
              <a:buAutoNum type="alphaLcParenR"/>
            </a:pPr>
            <a:r>
              <a:rPr lang="en-US" dirty="0" smtClean="0"/>
              <a:t>grad1 assigned negative gradient of image at current location</a:t>
            </a:r>
          </a:p>
          <a:p>
            <a:pPr marL="1257300" lvl="2" indent="-342900">
              <a:buAutoNum type="alphaLcParenR"/>
            </a:pPr>
            <a:r>
              <a:rPr lang="en-US" dirty="0" smtClean="0"/>
              <a:t>Opacity assigned using val1 and grad1 thru transfer function</a:t>
            </a:r>
          </a:p>
          <a:p>
            <a:pPr marL="1257300" lvl="2" indent="-342900">
              <a:buAutoNum type="alphaLcParenR"/>
            </a:pPr>
            <a:r>
              <a:rPr lang="en-US" dirty="0" smtClean="0"/>
              <a:t>Shading computed</a:t>
            </a:r>
          </a:p>
          <a:p>
            <a:pPr marL="1257300" lvl="2" indent="-342900">
              <a:buAutoNum type="alphaLcParenR"/>
            </a:pPr>
            <a:r>
              <a:rPr lang="en-US" dirty="0" smtClean="0"/>
              <a:t>RGB color composited</a:t>
            </a:r>
          </a:p>
          <a:p>
            <a:pPr lvl="2"/>
            <a:r>
              <a:rPr lang="en-US" dirty="0"/>
              <a:t>f</a:t>
            </a:r>
            <a:r>
              <a:rPr lang="en-US" dirty="0" smtClean="0"/>
              <a:t>) if ray has been traced past far clipping plane or </a:t>
            </a:r>
            <a:r>
              <a:rPr lang="en-US" dirty="0" err="1" smtClean="0"/>
              <a:t>transp</a:t>
            </a:r>
            <a:r>
              <a:rPr lang="en-US" dirty="0" smtClean="0"/>
              <a:t> = 0</a:t>
            </a:r>
          </a:p>
          <a:p>
            <a:pPr lvl="3"/>
            <a:r>
              <a:rPr lang="en-US" dirty="0" smtClean="0"/>
              <a:t>ii) Write RGB pixel to file</a:t>
            </a:r>
          </a:p>
          <a:p>
            <a:pPr lvl="3"/>
            <a:r>
              <a:rPr lang="en-US" dirty="0" smtClean="0"/>
              <a:t>iii) Terminate for this ray</a:t>
            </a:r>
            <a:endParaRPr lang="en-US" dirty="0"/>
          </a:p>
        </p:txBody>
      </p:sp>
      <p:pic>
        <p:nvPicPr>
          <p:cNvPr id="3" name="Picture 2" descr="Screen Shot 2014-08-07 at 8.23.0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0145" y="931959"/>
            <a:ext cx="4436655" cy="4995470"/>
          </a:xfrm>
          <a:prstGeom prst="rect">
            <a:avLst/>
          </a:prstGeom>
        </p:spPr>
      </p:pic>
      <p:sp>
        <p:nvSpPr>
          <p:cNvPr id="9" name="Oval 8"/>
          <p:cNvSpPr/>
          <p:nvPr/>
        </p:nvSpPr>
        <p:spPr>
          <a:xfrm>
            <a:off x="3876149" y="4448472"/>
            <a:ext cx="4893855" cy="1320186"/>
          </a:xfrm>
          <a:prstGeom prst="ellipse">
            <a:avLst/>
          </a:prstGeom>
          <a:gradFill flip="none" rotWithShape="1">
            <a:gsLst>
              <a:gs pos="0">
                <a:schemeClr val="accent1">
                  <a:shade val="70000"/>
                  <a:satMod val="150000"/>
                  <a:alpha val="0"/>
                </a:schemeClr>
              </a:gs>
              <a:gs pos="34000">
                <a:schemeClr val="accent1">
                  <a:shade val="70000"/>
                  <a:satMod val="140000"/>
                  <a:alpha val="0"/>
                </a:schemeClr>
              </a:gs>
              <a:gs pos="70000">
                <a:schemeClr val="accent1">
                  <a:tint val="100000"/>
                  <a:shade val="90000"/>
                  <a:satMod val="140000"/>
                  <a:alpha val="0"/>
                </a:schemeClr>
              </a:gs>
              <a:gs pos="100000">
                <a:schemeClr val="accent1">
                  <a:tint val="100000"/>
                  <a:shade val="100000"/>
                  <a:satMod val="100000"/>
                  <a:alpha val="0"/>
                </a:schemeClr>
              </a:gs>
            </a:gsLst>
            <a:path path="circle">
              <a:fillToRect l="100000" t="100000" r="100000" b="100000"/>
            </a:path>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 name="Elbow Connector 3"/>
          <p:cNvCxnSpPr>
            <a:endCxn id="3" idx="2"/>
          </p:cNvCxnSpPr>
          <p:nvPr/>
        </p:nvCxnSpPr>
        <p:spPr>
          <a:xfrm flipV="1">
            <a:off x="3686706" y="5927429"/>
            <a:ext cx="2781767" cy="158770"/>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128940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0"/>
            <a:ext cx="1467989" cy="369332"/>
          </a:xfrm>
          <a:prstGeom prst="rect">
            <a:avLst/>
          </a:prstGeom>
          <a:noFill/>
        </p:spPr>
        <p:txBody>
          <a:bodyPr wrap="square" rtlCol="0">
            <a:spAutoFit/>
          </a:bodyPr>
          <a:lstStyle/>
          <a:p>
            <a:r>
              <a:rPr lang="en-US" dirty="0" smtClean="0">
                <a:solidFill>
                  <a:schemeClr val="bg1"/>
                </a:solidFill>
                <a:latin typeface="+mj-lt"/>
              </a:rPr>
              <a:t>Methods</a:t>
            </a:r>
            <a:endParaRPr lang="en-US" dirty="0">
              <a:solidFill>
                <a:schemeClr val="bg1"/>
              </a:solidFill>
              <a:latin typeface="+mj-lt"/>
            </a:endParaRPr>
          </a:p>
        </p:txBody>
      </p:sp>
      <p:sp>
        <p:nvSpPr>
          <p:cNvPr id="5" name="Footer Placeholder 4"/>
          <p:cNvSpPr>
            <a:spLocks noGrp="1"/>
          </p:cNvSpPr>
          <p:nvPr>
            <p:ph type="ftr" sz="quarter" idx="11"/>
          </p:nvPr>
        </p:nvSpPr>
        <p:spPr/>
        <p:txBody>
          <a:bodyPr/>
          <a:lstStyle/>
          <a:p>
            <a:pPr algn="r"/>
            <a:r>
              <a:rPr lang="en-US" dirty="0" smtClean="0"/>
              <a:t>7 August 2014</a:t>
            </a: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36</a:t>
            </a:fld>
            <a:endParaRPr lang="en-US"/>
          </a:p>
        </p:txBody>
      </p:sp>
      <p:sp>
        <p:nvSpPr>
          <p:cNvPr id="10" name="Title 1"/>
          <p:cNvSpPr>
            <a:spLocks noGrp="1"/>
          </p:cNvSpPr>
          <p:nvPr>
            <p:ph type="title"/>
          </p:nvPr>
        </p:nvSpPr>
        <p:spPr>
          <a:xfrm>
            <a:off x="457200" y="533400"/>
            <a:ext cx="8229600" cy="990600"/>
          </a:xfrm>
        </p:spPr>
        <p:txBody>
          <a:bodyPr>
            <a:normAutofit/>
          </a:bodyPr>
          <a:lstStyle/>
          <a:p>
            <a:r>
              <a:rPr lang="en-US" dirty="0" smtClean="0"/>
              <a:t>Distance-</a:t>
            </a:r>
            <a:r>
              <a:rPr lang="en-US" dirty="0" smtClean="0"/>
              <a:t>encoded rendering</a:t>
            </a:r>
            <a:endParaRPr lang="en-US" dirty="0"/>
          </a:p>
        </p:txBody>
      </p:sp>
      <p:sp>
        <p:nvSpPr>
          <p:cNvPr id="11" name="Content Placeholder 2"/>
          <p:cNvSpPr>
            <a:spLocks noGrp="1"/>
          </p:cNvSpPr>
          <p:nvPr>
            <p:ph idx="1"/>
          </p:nvPr>
        </p:nvSpPr>
        <p:spPr>
          <a:xfrm>
            <a:off x="457200" y="1600200"/>
            <a:ext cx="3775869" cy="4876800"/>
          </a:xfrm>
        </p:spPr>
        <p:txBody>
          <a:bodyPr>
            <a:normAutofit lnSpcReduction="10000"/>
          </a:bodyPr>
          <a:lstStyle/>
          <a:p>
            <a:r>
              <a:rPr lang="en-US" sz="3200" dirty="0" smtClean="0"/>
              <a:t>Aim to restrict area rendered and visualize distance between image features</a:t>
            </a:r>
          </a:p>
          <a:p>
            <a:r>
              <a:rPr lang="en-US" sz="3200" dirty="0" smtClean="0"/>
              <a:t>Needed to investigate possible anomaly in regular 2-channel rendering</a:t>
            </a:r>
            <a:endParaRPr lang="en-US" sz="3200" dirty="0" smtClean="0"/>
          </a:p>
        </p:txBody>
      </p:sp>
      <p:pic>
        <p:nvPicPr>
          <p:cNvPr id="2" name="Picture 1" descr="1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9272" y="2046374"/>
            <a:ext cx="4092749" cy="4092749"/>
          </a:xfrm>
          <a:prstGeom prst="rect">
            <a:avLst/>
          </a:prstGeom>
        </p:spPr>
      </p:pic>
    </p:spTree>
    <p:extLst>
      <p:ext uri="{BB962C8B-B14F-4D97-AF65-F5344CB8AC3E}">
        <p14:creationId xmlns:p14="http://schemas.microsoft.com/office/powerpoint/2010/main" val="3517421546"/>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0"/>
            <a:ext cx="1467989" cy="369332"/>
          </a:xfrm>
          <a:prstGeom prst="rect">
            <a:avLst/>
          </a:prstGeom>
          <a:noFill/>
        </p:spPr>
        <p:txBody>
          <a:bodyPr wrap="square" rtlCol="0">
            <a:spAutoFit/>
          </a:bodyPr>
          <a:lstStyle/>
          <a:p>
            <a:r>
              <a:rPr lang="en-US" dirty="0" smtClean="0">
                <a:solidFill>
                  <a:schemeClr val="bg1"/>
                </a:solidFill>
                <a:latin typeface="+mj-lt"/>
              </a:rPr>
              <a:t>Methods</a:t>
            </a:r>
            <a:endParaRPr lang="en-US" dirty="0">
              <a:solidFill>
                <a:schemeClr val="bg1"/>
              </a:solidFill>
              <a:latin typeface="+mj-lt"/>
            </a:endParaRPr>
          </a:p>
        </p:txBody>
      </p:sp>
      <p:sp>
        <p:nvSpPr>
          <p:cNvPr id="5" name="Footer Placeholder 4"/>
          <p:cNvSpPr>
            <a:spLocks noGrp="1"/>
          </p:cNvSpPr>
          <p:nvPr>
            <p:ph type="ftr" sz="quarter" idx="11"/>
          </p:nvPr>
        </p:nvSpPr>
        <p:spPr/>
        <p:txBody>
          <a:bodyPr/>
          <a:lstStyle/>
          <a:p>
            <a:pPr algn="r"/>
            <a:r>
              <a:rPr lang="en-US" dirty="0" smtClean="0"/>
              <a:t>7 August 2014</a:t>
            </a: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37</a:t>
            </a:fld>
            <a:endParaRPr lang="en-US"/>
          </a:p>
        </p:txBody>
      </p:sp>
      <p:sp>
        <p:nvSpPr>
          <p:cNvPr id="10" name="Title 1"/>
          <p:cNvSpPr>
            <a:spLocks noGrp="1"/>
          </p:cNvSpPr>
          <p:nvPr>
            <p:ph type="title"/>
          </p:nvPr>
        </p:nvSpPr>
        <p:spPr>
          <a:xfrm>
            <a:off x="457200" y="533400"/>
            <a:ext cx="8229600" cy="990600"/>
          </a:xfrm>
        </p:spPr>
        <p:txBody>
          <a:bodyPr>
            <a:normAutofit fontScale="90000"/>
          </a:bodyPr>
          <a:lstStyle/>
          <a:p>
            <a:r>
              <a:rPr lang="en-US" dirty="0" smtClean="0"/>
              <a:t>Distance </a:t>
            </a:r>
            <a:r>
              <a:rPr lang="en-US" dirty="0"/>
              <a:t>transform and color mapping</a:t>
            </a:r>
            <a:endParaRPr lang="en-US" dirty="0"/>
          </a:p>
        </p:txBody>
      </p:sp>
      <p:sp>
        <p:nvSpPr>
          <p:cNvPr id="11" name="Content Placeholder 2"/>
          <p:cNvSpPr>
            <a:spLocks noGrp="1"/>
          </p:cNvSpPr>
          <p:nvPr>
            <p:ph idx="1"/>
          </p:nvPr>
        </p:nvSpPr>
        <p:spPr>
          <a:xfrm>
            <a:off x="457200" y="1600200"/>
            <a:ext cx="6192982" cy="4876800"/>
          </a:xfrm>
        </p:spPr>
        <p:txBody>
          <a:bodyPr>
            <a:normAutofit fontScale="92500" lnSpcReduction="20000"/>
          </a:bodyPr>
          <a:lstStyle/>
          <a:p>
            <a:r>
              <a:rPr lang="en-US" sz="3200" dirty="0" smtClean="0"/>
              <a:t>Performed using distance transform on red-channel volume to generate distance map</a:t>
            </a:r>
          </a:p>
          <a:p>
            <a:r>
              <a:rPr lang="en-US" sz="3200" dirty="0" smtClean="0"/>
              <a:t>Volume rendering performed as described previously, but with both channels</a:t>
            </a:r>
          </a:p>
          <a:p>
            <a:r>
              <a:rPr lang="en-US" sz="3200" dirty="0" smtClean="0"/>
              <a:t>Color assigned to green-channel image data modulated by distance to neuron membrane</a:t>
            </a:r>
          </a:p>
          <a:p>
            <a:pPr lvl="1"/>
            <a:r>
              <a:rPr lang="en-US" sz="2800" dirty="0" smtClean="0"/>
              <a:t>Position indexes into distance map, whose value indexes to a color map to visualize distance</a:t>
            </a:r>
            <a:endParaRPr lang="en-US" sz="2800" dirty="0" smtClean="0"/>
          </a:p>
        </p:txBody>
      </p:sp>
      <p:grpSp>
        <p:nvGrpSpPr>
          <p:cNvPr id="8" name="Group 7"/>
          <p:cNvGrpSpPr/>
          <p:nvPr/>
        </p:nvGrpSpPr>
        <p:grpSpPr>
          <a:xfrm>
            <a:off x="7067026" y="1978249"/>
            <a:ext cx="1616184" cy="4002376"/>
            <a:chOff x="3885537" y="2189960"/>
            <a:chExt cx="1616184" cy="4002376"/>
          </a:xfrm>
        </p:grpSpPr>
        <p:sp>
          <p:nvSpPr>
            <p:cNvPr id="9" name="TextBox 8"/>
            <p:cNvSpPr txBox="1"/>
            <p:nvPr/>
          </p:nvSpPr>
          <p:spPr>
            <a:xfrm>
              <a:off x="4416024" y="4007272"/>
              <a:ext cx="270510" cy="368235"/>
            </a:xfrm>
            <a:prstGeom prst="rect">
              <a:avLst/>
            </a:prstGeom>
            <a:noFill/>
          </p:spPr>
          <p:txBody>
            <a:bodyPr wrap="none" rtlCol="0">
              <a:spAutoFit/>
            </a:bodyPr>
            <a:lstStyle/>
            <a:p>
              <a:r>
                <a:rPr lang="en-US" sz="2800" dirty="0" smtClean="0"/>
                <a:t>0</a:t>
              </a:r>
              <a:endParaRPr lang="en-US" dirty="0"/>
            </a:p>
          </p:txBody>
        </p:sp>
        <p:sp>
          <p:nvSpPr>
            <p:cNvPr id="12" name="TextBox 11"/>
            <p:cNvSpPr txBox="1"/>
            <p:nvPr/>
          </p:nvSpPr>
          <p:spPr>
            <a:xfrm>
              <a:off x="4361265" y="2315202"/>
              <a:ext cx="1140456" cy="461665"/>
            </a:xfrm>
            <a:prstGeom prst="rect">
              <a:avLst/>
            </a:prstGeom>
            <a:noFill/>
          </p:spPr>
          <p:txBody>
            <a:bodyPr wrap="none" rtlCol="0">
              <a:spAutoFit/>
            </a:bodyPr>
            <a:lstStyle/>
            <a:p>
              <a:r>
                <a:rPr lang="en-US" sz="2400" dirty="0" smtClean="0"/>
                <a:t>+30μm</a:t>
              </a:r>
              <a:endParaRPr lang="en-US" sz="1600" dirty="0"/>
            </a:p>
          </p:txBody>
        </p:sp>
        <p:sp>
          <p:nvSpPr>
            <p:cNvPr id="13" name="TextBox 12"/>
            <p:cNvSpPr txBox="1"/>
            <p:nvPr/>
          </p:nvSpPr>
          <p:spPr>
            <a:xfrm>
              <a:off x="4406345" y="5669116"/>
              <a:ext cx="1080294" cy="523220"/>
            </a:xfrm>
            <a:prstGeom prst="rect">
              <a:avLst/>
            </a:prstGeom>
            <a:noFill/>
          </p:spPr>
          <p:txBody>
            <a:bodyPr wrap="none" rtlCol="0">
              <a:spAutoFit/>
            </a:bodyPr>
            <a:lstStyle/>
            <a:p>
              <a:r>
                <a:rPr lang="en-US" sz="2800" dirty="0"/>
                <a:t>-</a:t>
              </a:r>
              <a:r>
                <a:rPr lang="en-US" sz="2400" dirty="0" smtClean="0"/>
                <a:t>30</a:t>
              </a:r>
              <a:r>
                <a:rPr lang="en-US" sz="2400" dirty="0"/>
                <a:t>μm</a:t>
              </a:r>
              <a:endParaRPr lang="en-US" dirty="0"/>
            </a:p>
          </p:txBody>
        </p:sp>
        <p:pic>
          <p:nvPicPr>
            <p:cNvPr id="14" name="Picture 13" descr="cmap.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2254953" y="3861380"/>
              <a:ext cx="3798681" cy="455842"/>
            </a:xfrm>
            <a:prstGeom prst="rect">
              <a:avLst/>
            </a:prstGeom>
          </p:spPr>
        </p:pic>
        <p:grpSp>
          <p:nvGrpSpPr>
            <p:cNvPr id="15" name="Group 14"/>
            <p:cNvGrpSpPr/>
            <p:nvPr/>
          </p:nvGrpSpPr>
          <p:grpSpPr>
            <a:xfrm rot="16200000">
              <a:off x="2440030" y="3996007"/>
              <a:ext cx="3430125" cy="539111"/>
              <a:chOff x="1641008" y="3774504"/>
              <a:chExt cx="4873823" cy="679586"/>
            </a:xfrm>
          </p:grpSpPr>
          <p:cxnSp>
            <p:nvCxnSpPr>
              <p:cNvPr id="16" name="Straight Connector 15"/>
              <p:cNvCxnSpPr/>
              <p:nvPr/>
            </p:nvCxnSpPr>
            <p:spPr>
              <a:xfrm flipV="1">
                <a:off x="4074331" y="3779244"/>
                <a:ext cx="0" cy="674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1641008" y="3779856"/>
                <a:ext cx="0" cy="674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flipV="1">
                <a:off x="6514831" y="3774504"/>
                <a:ext cx="0" cy="674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2346779817"/>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a:bodyPr>
          <a:lstStyle/>
          <a:p>
            <a:r>
              <a:rPr lang="en-US" sz="3200" dirty="0" smtClean="0">
                <a:solidFill>
                  <a:schemeClr val="tx1">
                    <a:lumMod val="50000"/>
                    <a:lumOff val="50000"/>
                  </a:schemeClr>
                </a:solidFill>
              </a:rPr>
              <a:t>Introduction</a:t>
            </a:r>
          </a:p>
          <a:p>
            <a:r>
              <a:rPr lang="en-US" sz="3200" dirty="0" smtClean="0">
                <a:solidFill>
                  <a:schemeClr val="tx1">
                    <a:lumMod val="50000"/>
                    <a:lumOff val="50000"/>
                  </a:schemeClr>
                </a:solidFill>
              </a:rPr>
              <a:t>Motivation</a:t>
            </a:r>
          </a:p>
          <a:p>
            <a:r>
              <a:rPr lang="en-US" sz="3200" dirty="0" smtClean="0">
                <a:solidFill>
                  <a:schemeClr val="tx1">
                    <a:lumMod val="50000"/>
                    <a:lumOff val="50000"/>
                  </a:schemeClr>
                </a:solidFill>
              </a:rPr>
              <a:t>Methods</a:t>
            </a:r>
          </a:p>
          <a:p>
            <a:r>
              <a:rPr lang="en-US" sz="3200" b="1" dirty="0" smtClean="0"/>
              <a:t>Results</a:t>
            </a:r>
          </a:p>
          <a:p>
            <a:r>
              <a:rPr lang="en-US" sz="3200" dirty="0" smtClean="0">
                <a:solidFill>
                  <a:schemeClr val="tx1">
                    <a:lumMod val="50000"/>
                    <a:lumOff val="50000"/>
                  </a:schemeClr>
                </a:solidFill>
              </a:rPr>
              <a:t>Future Work</a:t>
            </a:r>
            <a:endParaRPr lang="en-US" sz="3200" dirty="0">
              <a:solidFill>
                <a:schemeClr val="tx1">
                  <a:lumMod val="50000"/>
                  <a:lumOff val="50000"/>
                </a:schemeClr>
              </a:solidFill>
            </a:endParaRPr>
          </a:p>
        </p:txBody>
      </p:sp>
      <p:sp>
        <p:nvSpPr>
          <p:cNvPr id="5" name="Footer Placeholder 4"/>
          <p:cNvSpPr>
            <a:spLocks noGrp="1"/>
          </p:cNvSpPr>
          <p:nvPr>
            <p:ph type="ftr" sz="quarter" idx="11"/>
          </p:nvPr>
        </p:nvSpPr>
        <p:spPr/>
        <p:txBody>
          <a:bodyPr/>
          <a:lstStyle/>
          <a:p>
            <a:pPr algn="r"/>
            <a:r>
              <a:rPr lang="en-US" smtClean="0"/>
              <a:t>7 August 2014</a:t>
            </a: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38</a:t>
            </a:fld>
            <a:endParaRPr lang="en-US"/>
          </a:p>
        </p:txBody>
      </p:sp>
    </p:spTree>
    <p:extLst>
      <p:ext uri="{BB962C8B-B14F-4D97-AF65-F5344CB8AC3E}">
        <p14:creationId xmlns:p14="http://schemas.microsoft.com/office/powerpoint/2010/main" val="826216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MIP rendering results</a:t>
            </a:r>
            <a:endParaRPr lang="en-US" dirty="0"/>
          </a:p>
        </p:txBody>
      </p:sp>
      <p:sp>
        <p:nvSpPr>
          <p:cNvPr id="6" name="TextBox 5"/>
          <p:cNvSpPr txBox="1"/>
          <p:nvPr/>
        </p:nvSpPr>
        <p:spPr>
          <a:xfrm>
            <a:off x="0" y="0"/>
            <a:ext cx="1467989" cy="369332"/>
          </a:xfrm>
          <a:prstGeom prst="rect">
            <a:avLst/>
          </a:prstGeom>
          <a:noFill/>
        </p:spPr>
        <p:txBody>
          <a:bodyPr wrap="square" rtlCol="0">
            <a:spAutoFit/>
          </a:bodyPr>
          <a:lstStyle/>
          <a:p>
            <a:r>
              <a:rPr lang="en-US" dirty="0" smtClean="0">
                <a:solidFill>
                  <a:schemeClr val="bg1"/>
                </a:solidFill>
                <a:latin typeface="+mj-lt"/>
              </a:rPr>
              <a:t>Results</a:t>
            </a:r>
          </a:p>
        </p:txBody>
      </p:sp>
      <p:sp>
        <p:nvSpPr>
          <p:cNvPr id="5" name="Footer Placeholder 4"/>
          <p:cNvSpPr>
            <a:spLocks noGrp="1"/>
          </p:cNvSpPr>
          <p:nvPr>
            <p:ph type="ftr" sz="quarter" idx="11"/>
          </p:nvPr>
        </p:nvSpPr>
        <p:spPr/>
        <p:txBody>
          <a:bodyPr/>
          <a:lstStyle/>
          <a:p>
            <a:pPr algn="r"/>
            <a:r>
              <a:rPr lang="en-US" dirty="0" smtClean="0"/>
              <a:t>7 August 2014</a:t>
            </a: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39</a:t>
            </a:fld>
            <a:endParaRPr lang="en-US"/>
          </a:p>
        </p:txBody>
      </p:sp>
      <p:pic>
        <p:nvPicPr>
          <p:cNvPr id="4" name="mip.gif">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168400" y="1524000"/>
            <a:ext cx="6649045" cy="4764606"/>
          </a:xfrm>
        </p:spPr>
      </p:pic>
    </p:spTree>
    <p:extLst>
      <p:ext uri="{BB962C8B-B14F-4D97-AF65-F5344CB8AC3E}">
        <p14:creationId xmlns:p14="http://schemas.microsoft.com/office/powerpoint/2010/main" val="2128568295"/>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sp>
        <p:nvSpPr>
          <p:cNvPr id="3" name="Content Placeholder 2"/>
          <p:cNvSpPr>
            <a:spLocks noGrp="1"/>
          </p:cNvSpPr>
          <p:nvPr>
            <p:ph idx="1"/>
          </p:nvPr>
        </p:nvSpPr>
        <p:spPr/>
        <p:txBody>
          <a:bodyPr/>
          <a:lstStyle/>
          <a:p>
            <a:r>
              <a:rPr lang="en-US" sz="3200" dirty="0" smtClean="0"/>
              <a:t>Understanding cell behavior at various stages of development is a chief goal of developmental biology</a:t>
            </a:r>
          </a:p>
          <a:p>
            <a:r>
              <a:rPr lang="en-US" sz="3200" dirty="0" smtClean="0"/>
              <a:t>Data from various microscopy modalities creates demand for image analysis and visualization tools</a:t>
            </a:r>
          </a:p>
          <a:p>
            <a:pPr lvl="1"/>
            <a:r>
              <a:rPr lang="en-US" sz="2800" dirty="0" smtClean="0"/>
              <a:t>Common methods, such as maximum-intensity projections are not sufficient</a:t>
            </a:r>
          </a:p>
          <a:p>
            <a:endParaRPr lang="en-US" dirty="0" smtClean="0"/>
          </a:p>
          <a:p>
            <a:endParaRPr lang="en-US" dirty="0"/>
          </a:p>
        </p:txBody>
      </p:sp>
      <p:sp>
        <p:nvSpPr>
          <p:cNvPr id="6" name="TextBox 5"/>
          <p:cNvSpPr txBox="1"/>
          <p:nvPr/>
        </p:nvSpPr>
        <p:spPr>
          <a:xfrm>
            <a:off x="0" y="0"/>
            <a:ext cx="1467989" cy="369332"/>
          </a:xfrm>
          <a:prstGeom prst="rect">
            <a:avLst/>
          </a:prstGeom>
          <a:noFill/>
        </p:spPr>
        <p:txBody>
          <a:bodyPr wrap="square" rtlCol="0">
            <a:spAutoFit/>
          </a:bodyPr>
          <a:lstStyle/>
          <a:p>
            <a:r>
              <a:rPr lang="en-US" dirty="0" smtClean="0">
                <a:solidFill>
                  <a:schemeClr val="bg1"/>
                </a:solidFill>
                <a:latin typeface="+mj-lt"/>
              </a:rPr>
              <a:t>Introduction</a:t>
            </a:r>
            <a:endParaRPr lang="en-US" dirty="0">
              <a:solidFill>
                <a:schemeClr val="bg1"/>
              </a:solidFill>
              <a:latin typeface="+mj-lt"/>
            </a:endParaRPr>
          </a:p>
        </p:txBody>
      </p:sp>
      <p:sp>
        <p:nvSpPr>
          <p:cNvPr id="9" name="Footer Placeholder 8"/>
          <p:cNvSpPr>
            <a:spLocks noGrp="1"/>
          </p:cNvSpPr>
          <p:nvPr>
            <p:ph type="ftr" sz="quarter" idx="11"/>
          </p:nvPr>
        </p:nvSpPr>
        <p:spPr/>
        <p:txBody>
          <a:bodyPr/>
          <a:lstStyle/>
          <a:p>
            <a:pPr algn="r"/>
            <a:r>
              <a:rPr lang="en-US" smtClean="0"/>
              <a:t>7 August 2014</a:t>
            </a:r>
            <a:endParaRPr lang="en-US" dirty="0"/>
          </a:p>
        </p:txBody>
      </p:sp>
      <p:sp>
        <p:nvSpPr>
          <p:cNvPr id="10" name="Slide Number Placeholder 9"/>
          <p:cNvSpPr>
            <a:spLocks noGrp="1"/>
          </p:cNvSpPr>
          <p:nvPr>
            <p:ph type="sldNum" sz="quarter" idx="12"/>
          </p:nvPr>
        </p:nvSpPr>
        <p:spPr/>
        <p:txBody>
          <a:bodyPr/>
          <a:lstStyle/>
          <a:p>
            <a:fld id="{0CFEC368-1D7A-4F81-ABF6-AE0E36BAF64C}" type="slidenum">
              <a:rPr lang="en-US" smtClean="0"/>
              <a:pPr/>
              <a:t>4</a:t>
            </a:fld>
            <a:endParaRPr lang="en-US"/>
          </a:p>
        </p:txBody>
      </p:sp>
    </p:spTree>
    <p:extLst>
      <p:ext uri="{BB962C8B-B14F-4D97-AF65-F5344CB8AC3E}">
        <p14:creationId xmlns:p14="http://schemas.microsoft.com/office/powerpoint/2010/main" val="841468581"/>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9200"/>
            <a:ext cx="8229600" cy="990600"/>
          </a:xfrm>
        </p:spPr>
        <p:txBody>
          <a:bodyPr/>
          <a:lstStyle/>
          <a:p>
            <a:r>
              <a:rPr lang="en-US" dirty="0" smtClean="0"/>
              <a:t>Cross-correlation results</a:t>
            </a:r>
            <a:endParaRPr lang="en-US" dirty="0"/>
          </a:p>
        </p:txBody>
      </p:sp>
      <p:sp>
        <p:nvSpPr>
          <p:cNvPr id="6" name="TextBox 5"/>
          <p:cNvSpPr txBox="1"/>
          <p:nvPr/>
        </p:nvSpPr>
        <p:spPr>
          <a:xfrm>
            <a:off x="0" y="0"/>
            <a:ext cx="1467989" cy="369332"/>
          </a:xfrm>
          <a:prstGeom prst="rect">
            <a:avLst/>
          </a:prstGeom>
          <a:noFill/>
        </p:spPr>
        <p:txBody>
          <a:bodyPr wrap="square" rtlCol="0">
            <a:spAutoFit/>
          </a:bodyPr>
          <a:lstStyle/>
          <a:p>
            <a:r>
              <a:rPr lang="en-US" dirty="0" smtClean="0">
                <a:solidFill>
                  <a:schemeClr val="bg1"/>
                </a:solidFill>
                <a:latin typeface="+mj-lt"/>
              </a:rPr>
              <a:t>Results</a:t>
            </a:r>
          </a:p>
        </p:txBody>
      </p:sp>
      <p:sp>
        <p:nvSpPr>
          <p:cNvPr id="5" name="Footer Placeholder 4"/>
          <p:cNvSpPr>
            <a:spLocks noGrp="1"/>
          </p:cNvSpPr>
          <p:nvPr>
            <p:ph type="ftr" sz="quarter" idx="11"/>
          </p:nvPr>
        </p:nvSpPr>
        <p:spPr/>
        <p:txBody>
          <a:bodyPr/>
          <a:lstStyle/>
          <a:p>
            <a:pPr algn="r"/>
            <a:r>
              <a:rPr lang="en-US" dirty="0" smtClean="0"/>
              <a:t>7 August 2014</a:t>
            </a: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40</a:t>
            </a:fld>
            <a:endParaRPr lang="en-US"/>
          </a:p>
        </p:txBody>
      </p:sp>
      <p:sp>
        <p:nvSpPr>
          <p:cNvPr id="9" name="TextBox 8"/>
          <p:cNvSpPr txBox="1"/>
          <p:nvPr/>
        </p:nvSpPr>
        <p:spPr>
          <a:xfrm>
            <a:off x="6041945" y="503012"/>
            <a:ext cx="2767855" cy="461665"/>
          </a:xfrm>
          <a:prstGeom prst="rect">
            <a:avLst/>
          </a:prstGeom>
          <a:noFill/>
        </p:spPr>
        <p:txBody>
          <a:bodyPr wrap="none" rtlCol="0">
            <a:spAutoFit/>
          </a:bodyPr>
          <a:lstStyle/>
          <a:p>
            <a:r>
              <a:rPr lang="en-US" sz="2400" dirty="0" smtClean="0"/>
              <a:t>Motion in x-y plane</a:t>
            </a:r>
            <a:endParaRPr lang="en-US" sz="2400" dirty="0"/>
          </a:p>
        </p:txBody>
      </p:sp>
      <p:pic>
        <p:nvPicPr>
          <p:cNvPr id="20" name="z.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50211" y="1189800"/>
            <a:ext cx="6441992" cy="5451402"/>
          </a:xfrm>
          <a:prstGeom prst="rect">
            <a:avLst/>
          </a:prstGeom>
        </p:spPr>
      </p:pic>
    </p:spTree>
    <p:extLst>
      <p:ext uri="{BB962C8B-B14F-4D97-AF65-F5344CB8AC3E}">
        <p14:creationId xmlns:p14="http://schemas.microsoft.com/office/powerpoint/2010/main" val="2623523066"/>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0"/>
                                        </p:tgtEl>
                                      </p:cBhvr>
                                    </p:cmd>
                                  </p:childTnLst>
                                </p:cTn>
                              </p:par>
                            </p:childTnLst>
                          </p:cTn>
                        </p:par>
                      </p:childTnLst>
                    </p:cTn>
                  </p:par>
                </p:childTnLst>
              </p:cTn>
              <p:nextCondLst>
                <p:cond evt="onClick" delay="0">
                  <p:tgtEl>
                    <p:spTgt spid="20"/>
                  </p:tgtEl>
                </p:cond>
              </p:nextCondLst>
            </p:seq>
            <p:video>
              <p:cMediaNode vol="80000">
                <p:cTn id="7" fill="hold" display="0">
                  <p:stCondLst>
                    <p:cond delay="indefinite"/>
                  </p:stCondLst>
                </p:cTn>
                <p:tgtEl>
                  <p:spTgt spid="20"/>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9200"/>
            <a:ext cx="8229600" cy="990600"/>
          </a:xfrm>
        </p:spPr>
        <p:txBody>
          <a:bodyPr/>
          <a:lstStyle/>
          <a:p>
            <a:r>
              <a:rPr lang="en-US" dirty="0" smtClean="0"/>
              <a:t>Cross-correlation results</a:t>
            </a:r>
            <a:endParaRPr lang="en-US" dirty="0"/>
          </a:p>
        </p:txBody>
      </p:sp>
      <p:sp>
        <p:nvSpPr>
          <p:cNvPr id="6" name="TextBox 5"/>
          <p:cNvSpPr txBox="1"/>
          <p:nvPr/>
        </p:nvSpPr>
        <p:spPr>
          <a:xfrm>
            <a:off x="0" y="0"/>
            <a:ext cx="1467989" cy="369332"/>
          </a:xfrm>
          <a:prstGeom prst="rect">
            <a:avLst/>
          </a:prstGeom>
          <a:noFill/>
        </p:spPr>
        <p:txBody>
          <a:bodyPr wrap="square" rtlCol="0">
            <a:spAutoFit/>
          </a:bodyPr>
          <a:lstStyle/>
          <a:p>
            <a:r>
              <a:rPr lang="en-US" dirty="0" smtClean="0">
                <a:solidFill>
                  <a:schemeClr val="bg1"/>
                </a:solidFill>
                <a:latin typeface="+mj-lt"/>
              </a:rPr>
              <a:t>Results</a:t>
            </a:r>
          </a:p>
        </p:txBody>
      </p:sp>
      <p:sp>
        <p:nvSpPr>
          <p:cNvPr id="5" name="Footer Placeholder 4"/>
          <p:cNvSpPr>
            <a:spLocks noGrp="1"/>
          </p:cNvSpPr>
          <p:nvPr>
            <p:ph type="ftr" sz="quarter" idx="11"/>
          </p:nvPr>
        </p:nvSpPr>
        <p:spPr>
          <a:xfrm>
            <a:off x="3429000" y="18288"/>
            <a:ext cx="4114800" cy="329184"/>
          </a:xfrm>
        </p:spPr>
        <p:txBody>
          <a:bodyPr/>
          <a:lstStyle/>
          <a:p>
            <a:pPr algn="r"/>
            <a:r>
              <a:rPr lang="en-US" dirty="0" smtClean="0"/>
              <a:t>7 August 2014</a:t>
            </a:r>
            <a:endParaRPr lang="en-US" dirty="0"/>
          </a:p>
        </p:txBody>
      </p:sp>
      <p:sp>
        <p:nvSpPr>
          <p:cNvPr id="7" name="Slide Number Placeholder 6"/>
          <p:cNvSpPr>
            <a:spLocks noGrp="1"/>
          </p:cNvSpPr>
          <p:nvPr>
            <p:ph type="sldNum" sz="quarter" idx="12"/>
          </p:nvPr>
        </p:nvSpPr>
        <p:spPr>
          <a:xfrm>
            <a:off x="7620000" y="18288"/>
            <a:ext cx="1066800" cy="329184"/>
          </a:xfrm>
        </p:spPr>
        <p:txBody>
          <a:bodyPr/>
          <a:lstStyle/>
          <a:p>
            <a:fld id="{0CFEC368-1D7A-4F81-ABF6-AE0E36BAF64C}" type="slidenum">
              <a:rPr lang="en-US" smtClean="0"/>
              <a:pPr/>
              <a:t>41</a:t>
            </a:fld>
            <a:endParaRPr lang="en-US"/>
          </a:p>
        </p:txBody>
      </p:sp>
      <p:sp>
        <p:nvSpPr>
          <p:cNvPr id="8" name="TextBox 7"/>
          <p:cNvSpPr txBox="1"/>
          <p:nvPr/>
        </p:nvSpPr>
        <p:spPr>
          <a:xfrm>
            <a:off x="6041945" y="503012"/>
            <a:ext cx="2767855" cy="461665"/>
          </a:xfrm>
          <a:prstGeom prst="rect">
            <a:avLst/>
          </a:prstGeom>
          <a:noFill/>
        </p:spPr>
        <p:txBody>
          <a:bodyPr wrap="none" rtlCol="0">
            <a:spAutoFit/>
          </a:bodyPr>
          <a:lstStyle/>
          <a:p>
            <a:r>
              <a:rPr lang="en-US" sz="2400" dirty="0" smtClean="0"/>
              <a:t>Motion in y-</a:t>
            </a:r>
            <a:r>
              <a:rPr lang="en-US" sz="2400" dirty="0"/>
              <a:t>z</a:t>
            </a:r>
            <a:r>
              <a:rPr lang="en-US" sz="2400" dirty="0" smtClean="0"/>
              <a:t> plane</a:t>
            </a:r>
            <a:endParaRPr lang="en-US" sz="2400" dirty="0"/>
          </a:p>
        </p:txBody>
      </p:sp>
      <p:pic>
        <p:nvPicPr>
          <p:cNvPr id="13" name="x.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81000" y="1490320"/>
            <a:ext cx="8382000" cy="4343400"/>
          </a:xfrm>
          <a:prstGeom prst="rect">
            <a:avLst/>
          </a:prstGeom>
        </p:spPr>
      </p:pic>
    </p:spTree>
    <p:extLst>
      <p:ext uri="{BB962C8B-B14F-4D97-AF65-F5344CB8AC3E}">
        <p14:creationId xmlns:p14="http://schemas.microsoft.com/office/powerpoint/2010/main" val="2438785642"/>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3"/>
                                        </p:tgtEl>
                                      </p:cBhvr>
                                    </p:cmd>
                                  </p:childTnLst>
                                </p:cTn>
                              </p:par>
                            </p:childTnLst>
                          </p:cTn>
                        </p:par>
                      </p:childTnLst>
                    </p:cTn>
                  </p:par>
                </p:childTnLst>
              </p:cTn>
              <p:nextCondLst>
                <p:cond evt="onClick" delay="0">
                  <p:tgtEl>
                    <p:spTgt spid="13"/>
                  </p:tgtEl>
                </p:cond>
              </p:nextCondLst>
            </p:seq>
            <p:video>
              <p:cMediaNode vol="80000">
                <p:cTn id="7" fill="hold" display="0">
                  <p:stCondLst>
                    <p:cond delay="indefinite"/>
                  </p:stCondLst>
                </p:cTn>
                <p:tgtEl>
                  <p:spTgt spid="13"/>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0"/>
            <a:ext cx="1467989" cy="369332"/>
          </a:xfrm>
          <a:prstGeom prst="rect">
            <a:avLst/>
          </a:prstGeom>
          <a:noFill/>
        </p:spPr>
        <p:txBody>
          <a:bodyPr wrap="square" rtlCol="0">
            <a:spAutoFit/>
          </a:bodyPr>
          <a:lstStyle/>
          <a:p>
            <a:r>
              <a:rPr lang="en-US" dirty="0" smtClean="0">
                <a:solidFill>
                  <a:schemeClr val="bg1"/>
                </a:solidFill>
                <a:latin typeface="+mj-lt"/>
              </a:rPr>
              <a:t>Results</a:t>
            </a:r>
          </a:p>
        </p:txBody>
      </p:sp>
      <p:sp>
        <p:nvSpPr>
          <p:cNvPr id="5" name="Footer Placeholder 4"/>
          <p:cNvSpPr>
            <a:spLocks noGrp="1"/>
          </p:cNvSpPr>
          <p:nvPr>
            <p:ph type="ftr" sz="quarter" idx="11"/>
          </p:nvPr>
        </p:nvSpPr>
        <p:spPr>
          <a:xfrm>
            <a:off x="3429000" y="18288"/>
            <a:ext cx="4114800" cy="329184"/>
          </a:xfrm>
        </p:spPr>
        <p:txBody>
          <a:bodyPr/>
          <a:lstStyle/>
          <a:p>
            <a:pPr algn="r"/>
            <a:r>
              <a:rPr lang="en-US" dirty="0" smtClean="0"/>
              <a:t>7 August 2014</a:t>
            </a:r>
            <a:endParaRPr lang="en-US" dirty="0"/>
          </a:p>
        </p:txBody>
      </p:sp>
      <p:sp>
        <p:nvSpPr>
          <p:cNvPr id="7" name="Slide Number Placeholder 6"/>
          <p:cNvSpPr>
            <a:spLocks noGrp="1"/>
          </p:cNvSpPr>
          <p:nvPr>
            <p:ph type="sldNum" sz="quarter" idx="12"/>
          </p:nvPr>
        </p:nvSpPr>
        <p:spPr>
          <a:xfrm>
            <a:off x="7620000" y="18288"/>
            <a:ext cx="1066800" cy="329184"/>
          </a:xfrm>
        </p:spPr>
        <p:txBody>
          <a:bodyPr/>
          <a:lstStyle/>
          <a:p>
            <a:fld id="{0CFEC368-1D7A-4F81-ABF6-AE0E36BAF64C}" type="slidenum">
              <a:rPr lang="en-US" smtClean="0"/>
              <a:pPr/>
              <a:t>42</a:t>
            </a:fld>
            <a:endParaRPr lang="en-US" dirty="0"/>
          </a:p>
        </p:txBody>
      </p:sp>
      <p:sp>
        <p:nvSpPr>
          <p:cNvPr id="10" name="Title 1"/>
          <p:cNvSpPr>
            <a:spLocks noGrp="1"/>
          </p:cNvSpPr>
          <p:nvPr>
            <p:ph type="title"/>
          </p:nvPr>
        </p:nvSpPr>
        <p:spPr>
          <a:xfrm>
            <a:off x="457200" y="199200"/>
            <a:ext cx="8229600" cy="990600"/>
          </a:xfrm>
        </p:spPr>
        <p:txBody>
          <a:bodyPr/>
          <a:lstStyle/>
          <a:p>
            <a:r>
              <a:rPr lang="en-US" dirty="0" smtClean="0"/>
              <a:t>Cross-correlation results</a:t>
            </a:r>
            <a:endParaRPr lang="en-US" dirty="0"/>
          </a:p>
        </p:txBody>
      </p:sp>
      <p:sp>
        <p:nvSpPr>
          <p:cNvPr id="11" name="TextBox 10"/>
          <p:cNvSpPr txBox="1"/>
          <p:nvPr/>
        </p:nvSpPr>
        <p:spPr>
          <a:xfrm>
            <a:off x="6041945" y="503012"/>
            <a:ext cx="2767855" cy="461665"/>
          </a:xfrm>
          <a:prstGeom prst="rect">
            <a:avLst/>
          </a:prstGeom>
          <a:noFill/>
        </p:spPr>
        <p:txBody>
          <a:bodyPr wrap="none" rtlCol="0">
            <a:spAutoFit/>
          </a:bodyPr>
          <a:lstStyle/>
          <a:p>
            <a:r>
              <a:rPr lang="en-US" sz="2400" dirty="0" smtClean="0"/>
              <a:t>Motion in </a:t>
            </a:r>
            <a:r>
              <a:rPr lang="en-US" sz="2400" dirty="0"/>
              <a:t>x</a:t>
            </a:r>
            <a:r>
              <a:rPr lang="en-US" sz="2400" dirty="0" smtClean="0"/>
              <a:t>-</a:t>
            </a:r>
            <a:r>
              <a:rPr lang="en-US" sz="2400" dirty="0"/>
              <a:t>z</a:t>
            </a:r>
            <a:r>
              <a:rPr lang="en-US" sz="2400" dirty="0" smtClean="0"/>
              <a:t> plane</a:t>
            </a:r>
            <a:endParaRPr lang="en-US" sz="2400" dirty="0"/>
          </a:p>
        </p:txBody>
      </p:sp>
      <p:pic>
        <p:nvPicPr>
          <p:cNvPr id="14" name="y.gif">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657008"/>
            <a:ext cx="9144000" cy="4010025"/>
          </a:xfrm>
          <a:prstGeom prst="rect">
            <a:avLst/>
          </a:prstGeom>
        </p:spPr>
      </p:pic>
    </p:spTree>
    <p:extLst>
      <p:ext uri="{BB962C8B-B14F-4D97-AF65-F5344CB8AC3E}">
        <p14:creationId xmlns:p14="http://schemas.microsoft.com/office/powerpoint/2010/main" val="2385834319"/>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1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4"/>
                                        </p:tgtEl>
                                      </p:cBhvr>
                                    </p:cmd>
                                  </p:childTnLst>
                                </p:cTn>
                              </p:par>
                            </p:childTnLst>
                          </p:cTn>
                        </p:par>
                      </p:childTnLst>
                    </p:cTn>
                  </p:par>
                </p:childTnLst>
              </p:cTn>
              <p:nextCondLst>
                <p:cond evt="onClick" delay="0">
                  <p:tgtEl>
                    <p:spTgt spid="14"/>
                  </p:tgtEl>
                </p:cond>
              </p:nextCondLst>
            </p:seq>
            <p:video>
              <p:cMediaNode vol="80000">
                <p:cTn id="7" fill="hold" display="0">
                  <p:stCondLst>
                    <p:cond delay="indefinite"/>
                  </p:stCondLst>
                </p:cTn>
                <p:tgtEl>
                  <p:spTgt spid="14"/>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Ray casting rendering </a:t>
            </a:r>
            <a:r>
              <a:rPr lang="en-US" dirty="0" smtClean="0"/>
              <a:t>results</a:t>
            </a:r>
            <a:endParaRPr lang="en-US" dirty="0"/>
          </a:p>
        </p:txBody>
      </p:sp>
      <p:sp>
        <p:nvSpPr>
          <p:cNvPr id="6" name="TextBox 5"/>
          <p:cNvSpPr txBox="1"/>
          <p:nvPr/>
        </p:nvSpPr>
        <p:spPr>
          <a:xfrm>
            <a:off x="0" y="0"/>
            <a:ext cx="1467989" cy="369332"/>
          </a:xfrm>
          <a:prstGeom prst="rect">
            <a:avLst/>
          </a:prstGeom>
          <a:noFill/>
        </p:spPr>
        <p:txBody>
          <a:bodyPr wrap="square" rtlCol="0">
            <a:spAutoFit/>
          </a:bodyPr>
          <a:lstStyle/>
          <a:p>
            <a:r>
              <a:rPr lang="en-US" dirty="0" smtClean="0">
                <a:solidFill>
                  <a:schemeClr val="bg1"/>
                </a:solidFill>
                <a:latin typeface="+mj-lt"/>
              </a:rPr>
              <a:t>Results</a:t>
            </a:r>
          </a:p>
        </p:txBody>
      </p:sp>
      <p:sp>
        <p:nvSpPr>
          <p:cNvPr id="5" name="Footer Placeholder 4"/>
          <p:cNvSpPr>
            <a:spLocks noGrp="1"/>
          </p:cNvSpPr>
          <p:nvPr>
            <p:ph type="ftr" sz="quarter" idx="11"/>
          </p:nvPr>
        </p:nvSpPr>
        <p:spPr/>
        <p:txBody>
          <a:bodyPr/>
          <a:lstStyle/>
          <a:p>
            <a:pPr algn="r"/>
            <a:r>
              <a:rPr lang="en-US" dirty="0" smtClean="0"/>
              <a:t>7 August 2014</a:t>
            </a: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43</a:t>
            </a:fld>
            <a:endParaRPr lang="en-US"/>
          </a:p>
        </p:txBody>
      </p:sp>
      <p:sp>
        <p:nvSpPr>
          <p:cNvPr id="4" name="TextBox 3"/>
          <p:cNvSpPr txBox="1"/>
          <p:nvPr/>
        </p:nvSpPr>
        <p:spPr>
          <a:xfrm>
            <a:off x="3792544" y="6307280"/>
            <a:ext cx="1717537" cy="400110"/>
          </a:xfrm>
          <a:prstGeom prst="rect">
            <a:avLst/>
          </a:prstGeom>
          <a:noFill/>
        </p:spPr>
        <p:txBody>
          <a:bodyPr wrap="none" rtlCol="0">
            <a:spAutoFit/>
          </a:bodyPr>
          <a:lstStyle/>
          <a:p>
            <a:r>
              <a:rPr lang="en-US" sz="2000" dirty="0" err="1" smtClean="0"/>
              <a:t>Isoval</a:t>
            </a:r>
            <a:r>
              <a:rPr lang="en-US" sz="2000" dirty="0" smtClean="0"/>
              <a:t> = 1000</a:t>
            </a:r>
            <a:endParaRPr lang="en-US" sz="2000" dirty="0"/>
          </a:p>
        </p:txBody>
      </p:sp>
      <p:pic>
        <p:nvPicPr>
          <p:cNvPr id="9" name="iso1000.gif">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168400" y="1430480"/>
            <a:ext cx="6805613" cy="4876800"/>
          </a:xfrm>
        </p:spPr>
      </p:pic>
    </p:spTree>
    <p:extLst>
      <p:ext uri="{BB962C8B-B14F-4D97-AF65-F5344CB8AC3E}">
        <p14:creationId xmlns:p14="http://schemas.microsoft.com/office/powerpoint/2010/main" val="3081448949"/>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9"/>
                                        </p:tgtEl>
                                      </p:cBhvr>
                                    </p:cmd>
                                  </p:childTnLst>
                                </p:cTn>
                              </p:par>
                            </p:childTnLst>
                          </p:cTn>
                        </p:par>
                      </p:childTnLst>
                    </p:cTn>
                  </p:par>
                </p:childTnLst>
              </p:cTn>
              <p:nextCondLst>
                <p:cond evt="onClick" delay="0">
                  <p:tgtEl>
                    <p:spTgt spid="9"/>
                  </p:tgtEl>
                </p:cond>
              </p:nextCondLst>
            </p:seq>
            <p:video>
              <p:cMediaNode vol="80000">
                <p:cTn id="7" fill="hold" display="0">
                  <p:stCondLst>
                    <p:cond delay="indefinite"/>
                  </p:stCondLst>
                </p:cTn>
                <p:tgtEl>
                  <p:spTgt spid="9"/>
                </p:tgtEl>
              </p:cMediaNode>
            </p:vide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Ray casting rendering </a:t>
            </a:r>
            <a:r>
              <a:rPr lang="en-US" dirty="0" smtClean="0"/>
              <a:t>results</a:t>
            </a:r>
            <a:endParaRPr lang="en-US" dirty="0"/>
          </a:p>
        </p:txBody>
      </p:sp>
      <p:sp>
        <p:nvSpPr>
          <p:cNvPr id="6" name="TextBox 5"/>
          <p:cNvSpPr txBox="1"/>
          <p:nvPr/>
        </p:nvSpPr>
        <p:spPr>
          <a:xfrm>
            <a:off x="0" y="0"/>
            <a:ext cx="1467989" cy="369332"/>
          </a:xfrm>
          <a:prstGeom prst="rect">
            <a:avLst/>
          </a:prstGeom>
          <a:noFill/>
        </p:spPr>
        <p:txBody>
          <a:bodyPr wrap="square" rtlCol="0">
            <a:spAutoFit/>
          </a:bodyPr>
          <a:lstStyle/>
          <a:p>
            <a:r>
              <a:rPr lang="en-US" dirty="0" smtClean="0">
                <a:solidFill>
                  <a:schemeClr val="bg1"/>
                </a:solidFill>
                <a:latin typeface="+mj-lt"/>
              </a:rPr>
              <a:t>Results</a:t>
            </a:r>
          </a:p>
        </p:txBody>
      </p:sp>
      <p:sp>
        <p:nvSpPr>
          <p:cNvPr id="5" name="Footer Placeholder 4"/>
          <p:cNvSpPr>
            <a:spLocks noGrp="1"/>
          </p:cNvSpPr>
          <p:nvPr>
            <p:ph type="ftr" sz="quarter" idx="11"/>
          </p:nvPr>
        </p:nvSpPr>
        <p:spPr/>
        <p:txBody>
          <a:bodyPr/>
          <a:lstStyle/>
          <a:p>
            <a:pPr algn="r"/>
            <a:r>
              <a:rPr lang="en-US" dirty="0" smtClean="0"/>
              <a:t>7 August 2014</a:t>
            </a: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44</a:t>
            </a:fld>
            <a:endParaRPr lang="en-US"/>
          </a:p>
        </p:txBody>
      </p:sp>
      <p:sp>
        <p:nvSpPr>
          <p:cNvPr id="4" name="TextBox 3"/>
          <p:cNvSpPr txBox="1"/>
          <p:nvPr/>
        </p:nvSpPr>
        <p:spPr>
          <a:xfrm>
            <a:off x="3792544" y="6307280"/>
            <a:ext cx="1698502" cy="400110"/>
          </a:xfrm>
          <a:prstGeom prst="rect">
            <a:avLst/>
          </a:prstGeom>
          <a:noFill/>
        </p:spPr>
        <p:txBody>
          <a:bodyPr wrap="none" rtlCol="0">
            <a:spAutoFit/>
          </a:bodyPr>
          <a:lstStyle/>
          <a:p>
            <a:r>
              <a:rPr lang="en-US" sz="2000" dirty="0" err="1" smtClean="0"/>
              <a:t>Isoval</a:t>
            </a:r>
            <a:r>
              <a:rPr lang="en-US" sz="2000" dirty="0" smtClean="0"/>
              <a:t> = 1100</a:t>
            </a:r>
            <a:endParaRPr lang="en-US" sz="2000" dirty="0"/>
          </a:p>
        </p:txBody>
      </p:sp>
      <p:pic>
        <p:nvPicPr>
          <p:cNvPr id="8" name="iso1100.gif">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168400" y="1524000"/>
            <a:ext cx="6805613" cy="4876800"/>
          </a:xfrm>
        </p:spPr>
      </p:pic>
    </p:spTree>
    <p:extLst>
      <p:ext uri="{BB962C8B-B14F-4D97-AF65-F5344CB8AC3E}">
        <p14:creationId xmlns:p14="http://schemas.microsoft.com/office/powerpoint/2010/main" val="2444213547"/>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Ray casting rendering </a:t>
            </a:r>
            <a:r>
              <a:rPr lang="en-US" dirty="0" smtClean="0"/>
              <a:t>results</a:t>
            </a:r>
            <a:endParaRPr lang="en-US" dirty="0"/>
          </a:p>
        </p:txBody>
      </p:sp>
      <p:sp>
        <p:nvSpPr>
          <p:cNvPr id="6" name="TextBox 5"/>
          <p:cNvSpPr txBox="1"/>
          <p:nvPr/>
        </p:nvSpPr>
        <p:spPr>
          <a:xfrm>
            <a:off x="0" y="0"/>
            <a:ext cx="1467989" cy="369332"/>
          </a:xfrm>
          <a:prstGeom prst="rect">
            <a:avLst/>
          </a:prstGeom>
          <a:noFill/>
        </p:spPr>
        <p:txBody>
          <a:bodyPr wrap="square" rtlCol="0">
            <a:spAutoFit/>
          </a:bodyPr>
          <a:lstStyle/>
          <a:p>
            <a:r>
              <a:rPr lang="en-US" dirty="0" smtClean="0">
                <a:solidFill>
                  <a:schemeClr val="bg1"/>
                </a:solidFill>
                <a:latin typeface="+mj-lt"/>
              </a:rPr>
              <a:t>Results</a:t>
            </a:r>
          </a:p>
        </p:txBody>
      </p:sp>
      <p:sp>
        <p:nvSpPr>
          <p:cNvPr id="5" name="Footer Placeholder 4"/>
          <p:cNvSpPr>
            <a:spLocks noGrp="1"/>
          </p:cNvSpPr>
          <p:nvPr>
            <p:ph type="ftr" sz="quarter" idx="11"/>
          </p:nvPr>
        </p:nvSpPr>
        <p:spPr/>
        <p:txBody>
          <a:bodyPr/>
          <a:lstStyle/>
          <a:p>
            <a:pPr algn="r"/>
            <a:r>
              <a:rPr lang="en-US" dirty="0" smtClean="0"/>
              <a:t>7 August 2014</a:t>
            </a: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45</a:t>
            </a:fld>
            <a:endParaRPr lang="en-US"/>
          </a:p>
        </p:txBody>
      </p:sp>
      <p:sp>
        <p:nvSpPr>
          <p:cNvPr id="4" name="TextBox 3"/>
          <p:cNvSpPr txBox="1"/>
          <p:nvPr/>
        </p:nvSpPr>
        <p:spPr>
          <a:xfrm>
            <a:off x="3792544" y="6307280"/>
            <a:ext cx="1717537" cy="400110"/>
          </a:xfrm>
          <a:prstGeom prst="rect">
            <a:avLst/>
          </a:prstGeom>
          <a:noFill/>
        </p:spPr>
        <p:txBody>
          <a:bodyPr wrap="none" rtlCol="0">
            <a:spAutoFit/>
          </a:bodyPr>
          <a:lstStyle/>
          <a:p>
            <a:r>
              <a:rPr lang="en-US" sz="2000" dirty="0" err="1" smtClean="0"/>
              <a:t>Isoval</a:t>
            </a:r>
            <a:r>
              <a:rPr lang="en-US" sz="2000" dirty="0" smtClean="0"/>
              <a:t> = 1200</a:t>
            </a:r>
            <a:endParaRPr lang="en-US" sz="2000" dirty="0"/>
          </a:p>
        </p:txBody>
      </p:sp>
      <p:pic>
        <p:nvPicPr>
          <p:cNvPr id="8" name="iso1200.gif">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168400" y="1430480"/>
            <a:ext cx="6805613" cy="4876800"/>
          </a:xfrm>
        </p:spPr>
      </p:pic>
    </p:spTree>
    <p:extLst>
      <p:ext uri="{BB962C8B-B14F-4D97-AF65-F5344CB8AC3E}">
        <p14:creationId xmlns:p14="http://schemas.microsoft.com/office/powerpoint/2010/main" val="2444213547"/>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Ray casting rendering </a:t>
            </a:r>
            <a:r>
              <a:rPr lang="en-US" dirty="0" smtClean="0"/>
              <a:t>results</a:t>
            </a:r>
            <a:endParaRPr lang="en-US" dirty="0"/>
          </a:p>
        </p:txBody>
      </p:sp>
      <p:sp>
        <p:nvSpPr>
          <p:cNvPr id="6" name="TextBox 5"/>
          <p:cNvSpPr txBox="1"/>
          <p:nvPr/>
        </p:nvSpPr>
        <p:spPr>
          <a:xfrm>
            <a:off x="0" y="0"/>
            <a:ext cx="1467989" cy="369332"/>
          </a:xfrm>
          <a:prstGeom prst="rect">
            <a:avLst/>
          </a:prstGeom>
          <a:noFill/>
        </p:spPr>
        <p:txBody>
          <a:bodyPr wrap="square" rtlCol="0">
            <a:spAutoFit/>
          </a:bodyPr>
          <a:lstStyle/>
          <a:p>
            <a:r>
              <a:rPr lang="en-US" dirty="0" smtClean="0">
                <a:solidFill>
                  <a:schemeClr val="bg1"/>
                </a:solidFill>
                <a:latin typeface="+mj-lt"/>
              </a:rPr>
              <a:t>Results</a:t>
            </a:r>
          </a:p>
        </p:txBody>
      </p:sp>
      <p:sp>
        <p:nvSpPr>
          <p:cNvPr id="5" name="Footer Placeholder 4"/>
          <p:cNvSpPr>
            <a:spLocks noGrp="1"/>
          </p:cNvSpPr>
          <p:nvPr>
            <p:ph type="ftr" sz="quarter" idx="11"/>
          </p:nvPr>
        </p:nvSpPr>
        <p:spPr/>
        <p:txBody>
          <a:bodyPr/>
          <a:lstStyle/>
          <a:p>
            <a:pPr algn="r"/>
            <a:r>
              <a:rPr lang="en-US" dirty="0" smtClean="0"/>
              <a:t>7 August 2014</a:t>
            </a: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46</a:t>
            </a:fld>
            <a:endParaRPr lang="en-US"/>
          </a:p>
        </p:txBody>
      </p:sp>
      <p:sp>
        <p:nvSpPr>
          <p:cNvPr id="4" name="TextBox 3"/>
          <p:cNvSpPr txBox="1"/>
          <p:nvPr/>
        </p:nvSpPr>
        <p:spPr>
          <a:xfrm>
            <a:off x="3792544" y="6307280"/>
            <a:ext cx="1717537" cy="400110"/>
          </a:xfrm>
          <a:prstGeom prst="rect">
            <a:avLst/>
          </a:prstGeom>
          <a:noFill/>
        </p:spPr>
        <p:txBody>
          <a:bodyPr wrap="none" rtlCol="0">
            <a:spAutoFit/>
          </a:bodyPr>
          <a:lstStyle/>
          <a:p>
            <a:r>
              <a:rPr lang="en-US" sz="2000" dirty="0" err="1" smtClean="0"/>
              <a:t>Isoval</a:t>
            </a:r>
            <a:r>
              <a:rPr lang="en-US" sz="2000" dirty="0" smtClean="0"/>
              <a:t> = 1300</a:t>
            </a:r>
            <a:endParaRPr lang="en-US" sz="2000" dirty="0"/>
          </a:p>
        </p:txBody>
      </p:sp>
      <p:pic>
        <p:nvPicPr>
          <p:cNvPr id="13" name="iso1300.gif">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168400" y="1430480"/>
            <a:ext cx="6805613" cy="4876800"/>
          </a:xfrm>
        </p:spPr>
      </p:pic>
    </p:spTree>
    <p:extLst>
      <p:ext uri="{BB962C8B-B14F-4D97-AF65-F5344CB8AC3E}">
        <p14:creationId xmlns:p14="http://schemas.microsoft.com/office/powerpoint/2010/main" val="2444213547"/>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1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3"/>
                                        </p:tgtEl>
                                      </p:cBhvr>
                                    </p:cmd>
                                  </p:childTnLst>
                                </p:cTn>
                              </p:par>
                            </p:childTnLst>
                          </p:cTn>
                        </p:par>
                      </p:childTnLst>
                    </p:cTn>
                  </p:par>
                </p:childTnLst>
              </p:cTn>
              <p:nextCondLst>
                <p:cond evt="onClick" delay="0">
                  <p:tgtEl>
                    <p:spTgt spid="13"/>
                  </p:tgtEl>
                </p:cond>
              </p:nextCondLst>
            </p:seq>
            <p:video>
              <p:cMediaNode vol="80000">
                <p:cTn id="7" fill="hold" display="0">
                  <p:stCondLst>
                    <p:cond delay="indefinite"/>
                  </p:stCondLst>
                </p:cTn>
                <p:tgtEl>
                  <p:spTgt spid="13"/>
                </p:tgtEl>
              </p:cMediaNode>
            </p:vide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Ray casting rendering </a:t>
            </a:r>
            <a:r>
              <a:rPr lang="en-US" dirty="0" smtClean="0"/>
              <a:t>results</a:t>
            </a:r>
            <a:endParaRPr lang="en-US" dirty="0"/>
          </a:p>
        </p:txBody>
      </p:sp>
      <p:sp>
        <p:nvSpPr>
          <p:cNvPr id="6" name="TextBox 5"/>
          <p:cNvSpPr txBox="1"/>
          <p:nvPr/>
        </p:nvSpPr>
        <p:spPr>
          <a:xfrm>
            <a:off x="0" y="0"/>
            <a:ext cx="1467989" cy="369332"/>
          </a:xfrm>
          <a:prstGeom prst="rect">
            <a:avLst/>
          </a:prstGeom>
          <a:noFill/>
        </p:spPr>
        <p:txBody>
          <a:bodyPr wrap="square" rtlCol="0">
            <a:spAutoFit/>
          </a:bodyPr>
          <a:lstStyle/>
          <a:p>
            <a:r>
              <a:rPr lang="en-US" dirty="0" smtClean="0">
                <a:solidFill>
                  <a:schemeClr val="bg1"/>
                </a:solidFill>
                <a:latin typeface="+mj-lt"/>
              </a:rPr>
              <a:t>Results</a:t>
            </a:r>
          </a:p>
        </p:txBody>
      </p:sp>
      <p:sp>
        <p:nvSpPr>
          <p:cNvPr id="5" name="Footer Placeholder 4"/>
          <p:cNvSpPr>
            <a:spLocks noGrp="1"/>
          </p:cNvSpPr>
          <p:nvPr>
            <p:ph type="ftr" sz="quarter" idx="11"/>
          </p:nvPr>
        </p:nvSpPr>
        <p:spPr/>
        <p:txBody>
          <a:bodyPr/>
          <a:lstStyle/>
          <a:p>
            <a:pPr algn="r"/>
            <a:r>
              <a:rPr lang="en-US" dirty="0" smtClean="0"/>
              <a:t>7 August 2014</a:t>
            </a: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47</a:t>
            </a:fld>
            <a:endParaRPr lang="en-US"/>
          </a:p>
        </p:txBody>
      </p:sp>
      <p:sp>
        <p:nvSpPr>
          <p:cNvPr id="4" name="TextBox 3"/>
          <p:cNvSpPr txBox="1"/>
          <p:nvPr/>
        </p:nvSpPr>
        <p:spPr>
          <a:xfrm>
            <a:off x="3792544" y="6307280"/>
            <a:ext cx="1717537" cy="400110"/>
          </a:xfrm>
          <a:prstGeom prst="rect">
            <a:avLst/>
          </a:prstGeom>
          <a:noFill/>
        </p:spPr>
        <p:txBody>
          <a:bodyPr wrap="none" rtlCol="0">
            <a:spAutoFit/>
          </a:bodyPr>
          <a:lstStyle/>
          <a:p>
            <a:r>
              <a:rPr lang="en-US" sz="2000" dirty="0" err="1" smtClean="0"/>
              <a:t>Isoval</a:t>
            </a:r>
            <a:r>
              <a:rPr lang="en-US" sz="2000" dirty="0" smtClean="0"/>
              <a:t> = 1400</a:t>
            </a:r>
            <a:endParaRPr lang="en-US" sz="2000" dirty="0"/>
          </a:p>
        </p:txBody>
      </p:sp>
      <p:pic>
        <p:nvPicPr>
          <p:cNvPr id="16" name="iso1400.gif">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168400" y="1430480"/>
            <a:ext cx="6805613" cy="4876800"/>
          </a:xfrm>
        </p:spPr>
      </p:pic>
    </p:spTree>
    <p:extLst>
      <p:ext uri="{BB962C8B-B14F-4D97-AF65-F5344CB8AC3E}">
        <p14:creationId xmlns:p14="http://schemas.microsoft.com/office/powerpoint/2010/main" val="2444213547"/>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1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6"/>
                                        </p:tgtEl>
                                      </p:cBhvr>
                                    </p:cmd>
                                  </p:childTnLst>
                                </p:cTn>
                              </p:par>
                            </p:childTnLst>
                          </p:cTn>
                        </p:par>
                      </p:childTnLst>
                    </p:cTn>
                  </p:par>
                </p:childTnLst>
              </p:cTn>
              <p:nextCondLst>
                <p:cond evt="onClick" delay="0">
                  <p:tgtEl>
                    <p:spTgt spid="16"/>
                  </p:tgtEl>
                </p:cond>
              </p:nextCondLst>
            </p:seq>
            <p:video>
              <p:cMediaNode vol="80000">
                <p:cTn id="7" fill="hold" display="0">
                  <p:stCondLst>
                    <p:cond delay="indefinite"/>
                  </p:stCondLst>
                </p:cTn>
                <p:tgtEl>
                  <p:spTgt spid="16"/>
                </p:tgtEl>
              </p:cMediaNode>
            </p:vide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Ray casting rendering </a:t>
            </a:r>
            <a:r>
              <a:rPr lang="en-US" dirty="0" smtClean="0"/>
              <a:t>results</a:t>
            </a:r>
            <a:endParaRPr lang="en-US" dirty="0"/>
          </a:p>
        </p:txBody>
      </p:sp>
      <p:sp>
        <p:nvSpPr>
          <p:cNvPr id="6" name="TextBox 5"/>
          <p:cNvSpPr txBox="1"/>
          <p:nvPr/>
        </p:nvSpPr>
        <p:spPr>
          <a:xfrm>
            <a:off x="0" y="0"/>
            <a:ext cx="1467989" cy="369332"/>
          </a:xfrm>
          <a:prstGeom prst="rect">
            <a:avLst/>
          </a:prstGeom>
          <a:noFill/>
        </p:spPr>
        <p:txBody>
          <a:bodyPr wrap="square" rtlCol="0">
            <a:spAutoFit/>
          </a:bodyPr>
          <a:lstStyle/>
          <a:p>
            <a:r>
              <a:rPr lang="en-US" dirty="0" smtClean="0">
                <a:solidFill>
                  <a:schemeClr val="bg1"/>
                </a:solidFill>
                <a:latin typeface="+mj-lt"/>
              </a:rPr>
              <a:t>Results</a:t>
            </a:r>
          </a:p>
        </p:txBody>
      </p:sp>
      <p:sp>
        <p:nvSpPr>
          <p:cNvPr id="5" name="Footer Placeholder 4"/>
          <p:cNvSpPr>
            <a:spLocks noGrp="1"/>
          </p:cNvSpPr>
          <p:nvPr>
            <p:ph type="ftr" sz="quarter" idx="11"/>
          </p:nvPr>
        </p:nvSpPr>
        <p:spPr/>
        <p:txBody>
          <a:bodyPr/>
          <a:lstStyle/>
          <a:p>
            <a:pPr algn="r"/>
            <a:r>
              <a:rPr lang="en-US" dirty="0" smtClean="0"/>
              <a:t>7 August 2014</a:t>
            </a: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48</a:t>
            </a:fld>
            <a:endParaRPr lang="en-US"/>
          </a:p>
        </p:txBody>
      </p:sp>
      <p:pic>
        <p:nvPicPr>
          <p:cNvPr id="10" name="levoy.gif">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467989" y="1524000"/>
            <a:ext cx="6506024" cy="4662119"/>
          </a:xfrm>
        </p:spPr>
      </p:pic>
      <p:sp>
        <p:nvSpPr>
          <p:cNvPr id="4" name="TextBox 3"/>
          <p:cNvSpPr txBox="1"/>
          <p:nvPr/>
        </p:nvSpPr>
        <p:spPr>
          <a:xfrm>
            <a:off x="3792544" y="6307280"/>
            <a:ext cx="1717537" cy="400110"/>
          </a:xfrm>
          <a:prstGeom prst="rect">
            <a:avLst/>
          </a:prstGeom>
          <a:noFill/>
        </p:spPr>
        <p:txBody>
          <a:bodyPr wrap="none" rtlCol="0">
            <a:spAutoFit/>
          </a:bodyPr>
          <a:lstStyle/>
          <a:p>
            <a:r>
              <a:rPr lang="en-US" sz="2000" dirty="0" err="1" smtClean="0"/>
              <a:t>Isoval</a:t>
            </a:r>
            <a:r>
              <a:rPr lang="en-US" sz="2000" dirty="0" smtClean="0"/>
              <a:t> = 1500</a:t>
            </a:r>
            <a:endParaRPr lang="en-US" sz="2000" dirty="0"/>
          </a:p>
        </p:txBody>
      </p:sp>
    </p:spTree>
    <p:extLst>
      <p:ext uri="{BB962C8B-B14F-4D97-AF65-F5344CB8AC3E}">
        <p14:creationId xmlns:p14="http://schemas.microsoft.com/office/powerpoint/2010/main" val="2238241072"/>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10"/>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0"/>
                                        </p:tgtEl>
                                      </p:cBhvr>
                                    </p:cmd>
                                  </p:childTnLst>
                                </p:cTn>
                              </p:par>
                            </p:childTnLst>
                          </p:cTn>
                        </p:par>
                      </p:childTnLst>
                    </p:cTn>
                  </p:par>
                </p:childTnLst>
              </p:cTn>
              <p:nextCondLst>
                <p:cond evt="onClick" delay="0">
                  <p:tgtEl>
                    <p:spTgt spid="10"/>
                  </p:tgtEl>
                </p:cond>
              </p:nextCondLst>
            </p:seq>
            <p:video>
              <p:cMediaNode vol="80000">
                <p:cTn id="7" fill="hold" display="0">
                  <p:stCondLst>
                    <p:cond delay="indefinite"/>
                  </p:stCondLst>
                </p:cTn>
                <p:tgtEl>
                  <p:spTgt spid="10"/>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Distance-encoded rendering results</a:t>
            </a:r>
            <a:endParaRPr lang="en-US" dirty="0"/>
          </a:p>
        </p:txBody>
      </p:sp>
      <p:sp>
        <p:nvSpPr>
          <p:cNvPr id="6" name="TextBox 5"/>
          <p:cNvSpPr txBox="1"/>
          <p:nvPr/>
        </p:nvSpPr>
        <p:spPr>
          <a:xfrm>
            <a:off x="0" y="0"/>
            <a:ext cx="1467989" cy="369332"/>
          </a:xfrm>
          <a:prstGeom prst="rect">
            <a:avLst/>
          </a:prstGeom>
          <a:noFill/>
        </p:spPr>
        <p:txBody>
          <a:bodyPr wrap="square" rtlCol="0">
            <a:spAutoFit/>
          </a:bodyPr>
          <a:lstStyle/>
          <a:p>
            <a:r>
              <a:rPr lang="en-US" dirty="0" smtClean="0">
                <a:solidFill>
                  <a:schemeClr val="bg1"/>
                </a:solidFill>
                <a:latin typeface="+mj-lt"/>
              </a:rPr>
              <a:t>Results</a:t>
            </a:r>
          </a:p>
        </p:txBody>
      </p:sp>
      <p:sp>
        <p:nvSpPr>
          <p:cNvPr id="5" name="Footer Placeholder 4"/>
          <p:cNvSpPr>
            <a:spLocks noGrp="1"/>
          </p:cNvSpPr>
          <p:nvPr>
            <p:ph type="ftr" sz="quarter" idx="11"/>
          </p:nvPr>
        </p:nvSpPr>
        <p:spPr/>
        <p:txBody>
          <a:bodyPr/>
          <a:lstStyle/>
          <a:p>
            <a:pPr algn="r"/>
            <a:r>
              <a:rPr lang="en-US" dirty="0" smtClean="0"/>
              <a:t>7 August 2014</a:t>
            </a: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49</a:t>
            </a:fld>
            <a:endParaRPr lang="en-US"/>
          </a:p>
        </p:txBody>
      </p:sp>
      <p:pic>
        <p:nvPicPr>
          <p:cNvPr id="4" name="dist-enc.gif">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128135" y="1600200"/>
            <a:ext cx="4876800" cy="4876800"/>
          </a:xfrm>
        </p:spPr>
      </p:pic>
      <p:grpSp>
        <p:nvGrpSpPr>
          <p:cNvPr id="8" name="Group 7"/>
          <p:cNvGrpSpPr/>
          <p:nvPr/>
        </p:nvGrpSpPr>
        <p:grpSpPr>
          <a:xfrm>
            <a:off x="7067026" y="1978249"/>
            <a:ext cx="1616184" cy="4002376"/>
            <a:chOff x="3885537" y="2189960"/>
            <a:chExt cx="1616184" cy="4002376"/>
          </a:xfrm>
        </p:grpSpPr>
        <p:sp>
          <p:nvSpPr>
            <p:cNvPr id="9" name="TextBox 8"/>
            <p:cNvSpPr txBox="1"/>
            <p:nvPr/>
          </p:nvSpPr>
          <p:spPr>
            <a:xfrm>
              <a:off x="4416024" y="4007272"/>
              <a:ext cx="270510" cy="368235"/>
            </a:xfrm>
            <a:prstGeom prst="rect">
              <a:avLst/>
            </a:prstGeom>
            <a:noFill/>
          </p:spPr>
          <p:txBody>
            <a:bodyPr wrap="none" rtlCol="0">
              <a:spAutoFit/>
            </a:bodyPr>
            <a:lstStyle/>
            <a:p>
              <a:r>
                <a:rPr lang="en-US" sz="2800" dirty="0" smtClean="0"/>
                <a:t>0</a:t>
              </a:r>
              <a:endParaRPr lang="en-US" dirty="0"/>
            </a:p>
          </p:txBody>
        </p:sp>
        <p:sp>
          <p:nvSpPr>
            <p:cNvPr id="10" name="TextBox 9"/>
            <p:cNvSpPr txBox="1"/>
            <p:nvPr/>
          </p:nvSpPr>
          <p:spPr>
            <a:xfrm>
              <a:off x="4361265" y="2315202"/>
              <a:ext cx="1140456" cy="461665"/>
            </a:xfrm>
            <a:prstGeom prst="rect">
              <a:avLst/>
            </a:prstGeom>
            <a:noFill/>
          </p:spPr>
          <p:txBody>
            <a:bodyPr wrap="none" rtlCol="0">
              <a:spAutoFit/>
            </a:bodyPr>
            <a:lstStyle/>
            <a:p>
              <a:r>
                <a:rPr lang="en-US" sz="2400" dirty="0" smtClean="0"/>
                <a:t>+30μm</a:t>
              </a:r>
              <a:endParaRPr lang="en-US" sz="1600" dirty="0"/>
            </a:p>
          </p:txBody>
        </p:sp>
        <p:sp>
          <p:nvSpPr>
            <p:cNvPr id="11" name="TextBox 10"/>
            <p:cNvSpPr txBox="1"/>
            <p:nvPr/>
          </p:nvSpPr>
          <p:spPr>
            <a:xfrm>
              <a:off x="4406345" y="5669116"/>
              <a:ext cx="1080294" cy="523220"/>
            </a:xfrm>
            <a:prstGeom prst="rect">
              <a:avLst/>
            </a:prstGeom>
            <a:noFill/>
          </p:spPr>
          <p:txBody>
            <a:bodyPr wrap="none" rtlCol="0">
              <a:spAutoFit/>
            </a:bodyPr>
            <a:lstStyle/>
            <a:p>
              <a:r>
                <a:rPr lang="en-US" sz="2800" dirty="0"/>
                <a:t>-</a:t>
              </a:r>
              <a:r>
                <a:rPr lang="en-US" sz="2400" dirty="0" smtClean="0"/>
                <a:t>30</a:t>
              </a:r>
              <a:r>
                <a:rPr lang="en-US" sz="2400" dirty="0"/>
                <a:t>μm</a:t>
              </a:r>
              <a:endParaRPr lang="en-US" dirty="0"/>
            </a:p>
          </p:txBody>
        </p:sp>
        <p:pic>
          <p:nvPicPr>
            <p:cNvPr id="12" name="Picture 11" descr="cmap.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2254953" y="3861380"/>
              <a:ext cx="3798681" cy="455842"/>
            </a:xfrm>
            <a:prstGeom prst="rect">
              <a:avLst/>
            </a:prstGeom>
          </p:spPr>
        </p:pic>
        <p:grpSp>
          <p:nvGrpSpPr>
            <p:cNvPr id="13" name="Group 12"/>
            <p:cNvGrpSpPr/>
            <p:nvPr/>
          </p:nvGrpSpPr>
          <p:grpSpPr>
            <a:xfrm rot="16200000">
              <a:off x="2440030" y="3996007"/>
              <a:ext cx="3430125" cy="539111"/>
              <a:chOff x="1641008" y="3774504"/>
              <a:chExt cx="4873823" cy="679586"/>
            </a:xfrm>
          </p:grpSpPr>
          <p:cxnSp>
            <p:nvCxnSpPr>
              <p:cNvPr id="14" name="Straight Connector 13"/>
              <p:cNvCxnSpPr/>
              <p:nvPr/>
            </p:nvCxnSpPr>
            <p:spPr>
              <a:xfrm flipV="1">
                <a:off x="4074331" y="3779244"/>
                <a:ext cx="0" cy="674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flipV="1">
                <a:off x="1641008" y="3779856"/>
                <a:ext cx="0" cy="674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flipV="1">
                <a:off x="6514831" y="3774504"/>
                <a:ext cx="0" cy="674234"/>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spTree>
    <p:extLst>
      <p:ext uri="{BB962C8B-B14F-4D97-AF65-F5344CB8AC3E}">
        <p14:creationId xmlns:p14="http://schemas.microsoft.com/office/powerpoint/2010/main" val="1795425447"/>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and Methods</a:t>
            </a:r>
            <a:endParaRPr lang="en-US" dirty="0"/>
          </a:p>
        </p:txBody>
      </p:sp>
      <p:sp>
        <p:nvSpPr>
          <p:cNvPr id="3" name="Content Placeholder 2"/>
          <p:cNvSpPr>
            <a:spLocks noGrp="1"/>
          </p:cNvSpPr>
          <p:nvPr>
            <p:ph idx="1"/>
          </p:nvPr>
        </p:nvSpPr>
        <p:spPr/>
        <p:txBody>
          <a:bodyPr>
            <a:normAutofit/>
          </a:bodyPr>
          <a:lstStyle/>
          <a:p>
            <a:r>
              <a:rPr lang="en-US" sz="3200" dirty="0" smtClean="0"/>
              <a:t>Where do cells come from? What path do they take?</a:t>
            </a:r>
          </a:p>
        </p:txBody>
      </p:sp>
      <p:sp>
        <p:nvSpPr>
          <p:cNvPr id="6" name="TextBox 5"/>
          <p:cNvSpPr txBox="1"/>
          <p:nvPr/>
        </p:nvSpPr>
        <p:spPr>
          <a:xfrm>
            <a:off x="0" y="0"/>
            <a:ext cx="1467989" cy="369332"/>
          </a:xfrm>
          <a:prstGeom prst="rect">
            <a:avLst/>
          </a:prstGeom>
          <a:noFill/>
        </p:spPr>
        <p:txBody>
          <a:bodyPr wrap="square" rtlCol="0">
            <a:spAutoFit/>
          </a:bodyPr>
          <a:lstStyle/>
          <a:p>
            <a:r>
              <a:rPr lang="en-US" dirty="0" smtClean="0">
                <a:solidFill>
                  <a:schemeClr val="bg1"/>
                </a:solidFill>
                <a:latin typeface="+mj-lt"/>
              </a:rPr>
              <a:t>Introduction</a:t>
            </a:r>
            <a:endParaRPr lang="en-US" dirty="0">
              <a:solidFill>
                <a:schemeClr val="bg1"/>
              </a:solidFill>
              <a:latin typeface="+mj-lt"/>
            </a:endParaRPr>
          </a:p>
        </p:txBody>
      </p:sp>
      <p:sp>
        <p:nvSpPr>
          <p:cNvPr id="5" name="Footer Placeholder 4"/>
          <p:cNvSpPr>
            <a:spLocks noGrp="1"/>
          </p:cNvSpPr>
          <p:nvPr>
            <p:ph type="ftr" sz="quarter" idx="11"/>
          </p:nvPr>
        </p:nvSpPr>
        <p:spPr/>
        <p:txBody>
          <a:bodyPr/>
          <a:lstStyle/>
          <a:p>
            <a:pPr algn="r"/>
            <a:r>
              <a:rPr lang="en-US" smtClean="0"/>
              <a:t>7 August 2014</a:t>
            </a: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5</a:t>
            </a:fld>
            <a:endParaRPr lang="en-US"/>
          </a:p>
        </p:txBody>
      </p:sp>
    </p:spTree>
    <p:extLst>
      <p:ext uri="{BB962C8B-B14F-4D97-AF65-F5344CB8AC3E}">
        <p14:creationId xmlns:p14="http://schemas.microsoft.com/office/powerpoint/2010/main" val="2121196194"/>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a:bodyPr>
          <a:lstStyle/>
          <a:p>
            <a:r>
              <a:rPr lang="en-US" sz="3200" dirty="0" smtClean="0">
                <a:solidFill>
                  <a:schemeClr val="tx1">
                    <a:lumMod val="50000"/>
                    <a:lumOff val="50000"/>
                  </a:schemeClr>
                </a:solidFill>
              </a:rPr>
              <a:t>Introduction</a:t>
            </a:r>
          </a:p>
          <a:p>
            <a:r>
              <a:rPr lang="en-US" sz="3200" dirty="0" smtClean="0">
                <a:solidFill>
                  <a:schemeClr val="tx1">
                    <a:lumMod val="50000"/>
                    <a:lumOff val="50000"/>
                  </a:schemeClr>
                </a:solidFill>
              </a:rPr>
              <a:t>Motivation</a:t>
            </a:r>
          </a:p>
          <a:p>
            <a:r>
              <a:rPr lang="en-US" sz="3200" dirty="0" smtClean="0">
                <a:solidFill>
                  <a:schemeClr val="tx1">
                    <a:lumMod val="50000"/>
                    <a:lumOff val="50000"/>
                  </a:schemeClr>
                </a:solidFill>
              </a:rPr>
              <a:t>Methods</a:t>
            </a:r>
          </a:p>
          <a:p>
            <a:r>
              <a:rPr lang="en-US" sz="3200" dirty="0" smtClean="0">
                <a:solidFill>
                  <a:schemeClr val="tx1">
                    <a:lumMod val="50000"/>
                    <a:lumOff val="50000"/>
                  </a:schemeClr>
                </a:solidFill>
              </a:rPr>
              <a:t>Results</a:t>
            </a:r>
          </a:p>
          <a:p>
            <a:r>
              <a:rPr lang="en-US" sz="3200" b="1" dirty="0" smtClean="0"/>
              <a:t>Future Work</a:t>
            </a:r>
            <a:endParaRPr lang="en-US" sz="3200" b="1" dirty="0"/>
          </a:p>
        </p:txBody>
      </p:sp>
      <p:sp>
        <p:nvSpPr>
          <p:cNvPr id="5" name="Footer Placeholder 4"/>
          <p:cNvSpPr>
            <a:spLocks noGrp="1"/>
          </p:cNvSpPr>
          <p:nvPr>
            <p:ph type="ftr" sz="quarter" idx="11"/>
          </p:nvPr>
        </p:nvSpPr>
        <p:spPr/>
        <p:txBody>
          <a:bodyPr/>
          <a:lstStyle/>
          <a:p>
            <a:pPr algn="r"/>
            <a:r>
              <a:rPr lang="en-US" smtClean="0"/>
              <a:t>7 August 2014</a:t>
            </a: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50</a:t>
            </a:fld>
            <a:endParaRPr lang="en-US"/>
          </a:p>
        </p:txBody>
      </p:sp>
    </p:spTree>
    <p:extLst>
      <p:ext uri="{BB962C8B-B14F-4D97-AF65-F5344CB8AC3E}">
        <p14:creationId xmlns:p14="http://schemas.microsoft.com/office/powerpoint/2010/main" val="826216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normAutofit fontScale="92500" lnSpcReduction="10000"/>
          </a:bodyPr>
          <a:lstStyle/>
          <a:p>
            <a:r>
              <a:rPr lang="en-US" sz="3200" dirty="0" smtClean="0"/>
              <a:t>More image data, perhaps adjusted acquisition parameters</a:t>
            </a:r>
          </a:p>
          <a:p>
            <a:r>
              <a:rPr lang="en-US" sz="3200" dirty="0" smtClean="0"/>
              <a:t>Preprocessing of data to de-noise and </a:t>
            </a:r>
            <a:r>
              <a:rPr lang="en-US" sz="3200" dirty="0" smtClean="0"/>
              <a:t>more accurately identify cell center at initial frame</a:t>
            </a:r>
          </a:p>
          <a:p>
            <a:r>
              <a:rPr lang="en-US" sz="3200" dirty="0" smtClean="0"/>
              <a:t>Correct for increase in brightness due to more fluorescent proteins at later frames</a:t>
            </a:r>
          </a:p>
          <a:p>
            <a:r>
              <a:rPr lang="en-US" sz="3200" dirty="0" smtClean="0"/>
              <a:t>Crop frame </a:t>
            </a:r>
            <a:r>
              <a:rPr lang="en-US" sz="3200" i="1" dirty="0" smtClean="0"/>
              <a:t>t </a:t>
            </a:r>
            <a:r>
              <a:rPr lang="en-US" sz="3200" dirty="0" smtClean="0"/>
              <a:t>before each computation to improve cache locality</a:t>
            </a:r>
            <a:endParaRPr lang="en-US" sz="3200" dirty="0" smtClean="0"/>
          </a:p>
          <a:p>
            <a:r>
              <a:rPr lang="en-US" sz="3200" dirty="0" smtClean="0"/>
              <a:t>Packaging scripts and source code into utility directly usable by researchers</a:t>
            </a:r>
            <a:endParaRPr lang="en-US" sz="3200" dirty="0" smtClean="0"/>
          </a:p>
        </p:txBody>
      </p:sp>
      <p:sp>
        <p:nvSpPr>
          <p:cNvPr id="6" name="TextBox 5"/>
          <p:cNvSpPr txBox="1"/>
          <p:nvPr/>
        </p:nvSpPr>
        <p:spPr>
          <a:xfrm>
            <a:off x="0" y="0"/>
            <a:ext cx="1467989" cy="369332"/>
          </a:xfrm>
          <a:prstGeom prst="rect">
            <a:avLst/>
          </a:prstGeom>
          <a:noFill/>
        </p:spPr>
        <p:txBody>
          <a:bodyPr wrap="square" rtlCol="0">
            <a:spAutoFit/>
          </a:bodyPr>
          <a:lstStyle/>
          <a:p>
            <a:r>
              <a:rPr lang="en-US" dirty="0" smtClean="0">
                <a:solidFill>
                  <a:schemeClr val="bg1"/>
                </a:solidFill>
                <a:latin typeface="+mj-lt"/>
              </a:rPr>
              <a:t>Future Work</a:t>
            </a:r>
            <a:endParaRPr lang="en-US" dirty="0">
              <a:solidFill>
                <a:schemeClr val="bg1"/>
              </a:solidFill>
              <a:latin typeface="+mj-lt"/>
            </a:endParaRPr>
          </a:p>
        </p:txBody>
      </p:sp>
      <p:sp>
        <p:nvSpPr>
          <p:cNvPr id="5" name="Footer Placeholder 4"/>
          <p:cNvSpPr>
            <a:spLocks noGrp="1"/>
          </p:cNvSpPr>
          <p:nvPr>
            <p:ph type="ftr" sz="quarter" idx="11"/>
          </p:nvPr>
        </p:nvSpPr>
        <p:spPr/>
        <p:txBody>
          <a:bodyPr/>
          <a:lstStyle/>
          <a:p>
            <a:pPr algn="r"/>
            <a:r>
              <a:rPr lang="en-US" smtClean="0"/>
              <a:t>7 August 2014</a:t>
            </a: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51</a:t>
            </a:fld>
            <a:endParaRPr lang="en-US"/>
          </a:p>
        </p:txBody>
      </p:sp>
    </p:spTree>
    <p:extLst>
      <p:ext uri="{BB962C8B-B14F-4D97-AF65-F5344CB8AC3E}">
        <p14:creationId xmlns:p14="http://schemas.microsoft.com/office/powerpoint/2010/main" val="2114433040"/>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Acknowledgments</a:t>
            </a:r>
            <a:endParaRPr lang="en-US" dirty="0"/>
          </a:p>
        </p:txBody>
      </p:sp>
      <p:sp>
        <p:nvSpPr>
          <p:cNvPr id="3" name="Content Placeholder 2"/>
          <p:cNvSpPr>
            <a:spLocks noGrp="1"/>
          </p:cNvSpPr>
          <p:nvPr>
            <p:ph idx="1"/>
          </p:nvPr>
        </p:nvSpPr>
        <p:spPr>
          <a:xfrm>
            <a:off x="189204" y="1535651"/>
            <a:ext cx="9132494" cy="4876800"/>
          </a:xfrm>
        </p:spPr>
        <p:txBody>
          <a:bodyPr>
            <a:noAutofit/>
          </a:bodyPr>
          <a:lstStyle/>
          <a:p>
            <a:r>
              <a:rPr lang="en-US" sz="2800" dirty="0" smtClean="0"/>
              <a:t>Dr. Gordon </a:t>
            </a:r>
            <a:r>
              <a:rPr lang="en-US" sz="2800" dirty="0" err="1" smtClean="0"/>
              <a:t>Kindlmann</a:t>
            </a:r>
            <a:r>
              <a:rPr lang="en-US" sz="2800" dirty="0" smtClean="0"/>
              <a:t>, </a:t>
            </a:r>
            <a:r>
              <a:rPr lang="en-US" sz="2800" dirty="0" smtClean="0"/>
              <a:t>Advisor</a:t>
            </a:r>
          </a:p>
          <a:p>
            <a:r>
              <a:rPr lang="en-US" sz="2800" dirty="0" smtClean="0"/>
              <a:t>Dr. </a:t>
            </a:r>
            <a:r>
              <a:rPr lang="en-US" sz="2800" dirty="0" err="1" smtClean="0"/>
              <a:t>Yali</a:t>
            </a:r>
            <a:r>
              <a:rPr lang="en-US" sz="2800" dirty="0" smtClean="0"/>
              <a:t> </a:t>
            </a:r>
            <a:r>
              <a:rPr lang="en-US" sz="2800" dirty="0" err="1" smtClean="0"/>
              <a:t>Amit</a:t>
            </a:r>
            <a:r>
              <a:rPr lang="en-US" sz="2800" dirty="0" smtClean="0"/>
              <a:t> and Dr. Victoria Prince, </a:t>
            </a:r>
            <a:r>
              <a:rPr lang="en-US" sz="2800" dirty="0" smtClean="0"/>
              <a:t>Committee</a:t>
            </a:r>
            <a:endParaRPr lang="en-US" sz="2800" dirty="0" smtClean="0"/>
          </a:p>
          <a:p>
            <a:r>
              <a:rPr lang="en-US" sz="2800" dirty="0" smtClean="0"/>
              <a:t>Dept. of Computer Science, The University of Chicago</a:t>
            </a:r>
          </a:p>
          <a:p>
            <a:r>
              <a:rPr lang="en-US" sz="2800" dirty="0" smtClean="0"/>
              <a:t>Scott McDonald, Carl Zeiss Microscopy</a:t>
            </a:r>
          </a:p>
          <a:p>
            <a:r>
              <a:rPr lang="en-US" sz="2800" dirty="0" smtClean="0"/>
              <a:t>Microscopy </a:t>
            </a:r>
            <a:r>
              <a:rPr lang="en-US" sz="2800" dirty="0"/>
              <a:t>Core </a:t>
            </a:r>
            <a:r>
              <a:rPr lang="en-US" sz="2800" dirty="0" smtClean="0"/>
              <a:t>Facility, The University of Chicago</a:t>
            </a:r>
          </a:p>
          <a:p>
            <a:pPr lvl="1"/>
            <a:r>
              <a:rPr lang="en-US" sz="2400" dirty="0" smtClean="0"/>
              <a:t>Dr. Christine </a:t>
            </a:r>
            <a:r>
              <a:rPr lang="en-US" sz="2400" dirty="0" err="1" smtClean="0"/>
              <a:t>Labno</a:t>
            </a:r>
            <a:r>
              <a:rPr lang="en-US" sz="2400" dirty="0" smtClean="0"/>
              <a:t>, </a:t>
            </a:r>
            <a:r>
              <a:rPr lang="en-US" sz="2400" dirty="0" smtClean="0"/>
              <a:t>Dr</a:t>
            </a:r>
            <a:r>
              <a:rPr lang="en-US" sz="2400" dirty="0" smtClean="0"/>
              <a:t>. </a:t>
            </a:r>
            <a:r>
              <a:rPr lang="en-US" sz="2400" dirty="0" err="1" smtClean="0"/>
              <a:t>Vytas</a:t>
            </a:r>
            <a:r>
              <a:rPr lang="en-US" sz="2400" dirty="0" smtClean="0"/>
              <a:t> </a:t>
            </a:r>
            <a:r>
              <a:rPr lang="en-US" sz="2400" dirty="0" err="1" smtClean="0"/>
              <a:t>Bindokas</a:t>
            </a:r>
            <a:r>
              <a:rPr lang="en-US" sz="2400" dirty="0" smtClean="0"/>
              <a:t>, Dr. Sarah </a:t>
            </a:r>
            <a:r>
              <a:rPr lang="en-US" sz="2400" dirty="0" err="1" smtClean="0"/>
              <a:t>Wanner</a:t>
            </a:r>
            <a:endParaRPr lang="en-US" sz="2400" dirty="0" smtClean="0"/>
          </a:p>
          <a:p>
            <a:r>
              <a:rPr lang="en-US" sz="2800" dirty="0" smtClean="0"/>
              <a:t>Members of the Diderot </a:t>
            </a:r>
            <a:r>
              <a:rPr lang="en-US" sz="2800" dirty="0" smtClean="0"/>
              <a:t>Project</a:t>
            </a:r>
            <a:endParaRPr lang="en-US" sz="2800" dirty="0" smtClean="0"/>
          </a:p>
          <a:p>
            <a:pPr lvl="1"/>
            <a:r>
              <a:rPr lang="en-US" sz="2400" dirty="0" err="1" smtClean="0"/>
              <a:t>Charisee</a:t>
            </a:r>
            <a:r>
              <a:rPr lang="en-US" sz="2400" dirty="0" smtClean="0"/>
              <a:t> </a:t>
            </a:r>
            <a:r>
              <a:rPr lang="en-US" sz="2400" dirty="0" err="1" smtClean="0"/>
              <a:t>Chiw</a:t>
            </a:r>
            <a:r>
              <a:rPr lang="en-US" sz="2400" dirty="0"/>
              <a:t>, Lamont </a:t>
            </a:r>
            <a:r>
              <a:rPr lang="en-US" sz="2400" dirty="0" smtClean="0"/>
              <a:t>Samuels, </a:t>
            </a:r>
            <a:r>
              <a:rPr lang="en-US" sz="2400" dirty="0"/>
              <a:t>Nicholas </a:t>
            </a:r>
            <a:r>
              <a:rPr lang="en-US" sz="2400" dirty="0" smtClean="0"/>
              <a:t>Seltzer, </a:t>
            </a:r>
            <a:r>
              <a:rPr lang="en-US" sz="2400" dirty="0"/>
              <a:t>Dr. John </a:t>
            </a:r>
            <a:r>
              <a:rPr lang="en-US" sz="2400" dirty="0" err="1" smtClean="0"/>
              <a:t>Reppy</a:t>
            </a:r>
            <a:r>
              <a:rPr lang="en-US" sz="2400" dirty="0" smtClean="0"/>
              <a:t>, Dr. Gordon </a:t>
            </a:r>
            <a:r>
              <a:rPr lang="en-US" sz="2400" dirty="0" err="1" smtClean="0"/>
              <a:t>Kindlmann</a:t>
            </a:r>
            <a:endParaRPr lang="en-US" sz="2400" dirty="0" smtClean="0"/>
          </a:p>
        </p:txBody>
      </p:sp>
      <p:sp>
        <p:nvSpPr>
          <p:cNvPr id="4" name="Footer Placeholder 3"/>
          <p:cNvSpPr>
            <a:spLocks noGrp="1"/>
          </p:cNvSpPr>
          <p:nvPr>
            <p:ph type="ftr" sz="quarter" idx="11"/>
          </p:nvPr>
        </p:nvSpPr>
        <p:spPr/>
        <p:txBody>
          <a:bodyPr/>
          <a:lstStyle/>
          <a:p>
            <a:pPr algn="r"/>
            <a:r>
              <a:rPr lang="en-US" smtClean="0"/>
              <a:t>7 August 2014</a:t>
            </a: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52</a:t>
            </a:fld>
            <a:endParaRPr lang="en-US"/>
          </a:p>
        </p:txBody>
      </p:sp>
    </p:spTree>
    <p:extLst>
      <p:ext uri="{BB962C8B-B14F-4D97-AF65-F5344CB8AC3E}">
        <p14:creationId xmlns:p14="http://schemas.microsoft.com/office/powerpoint/2010/main" val="468917635"/>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85176" y="2926986"/>
            <a:ext cx="3993242" cy="990600"/>
          </a:xfrm>
        </p:spPr>
        <p:txBody>
          <a:bodyPr>
            <a:noAutofit/>
          </a:bodyPr>
          <a:lstStyle/>
          <a:p>
            <a:r>
              <a:rPr lang="en-US" sz="6000" dirty="0" smtClean="0"/>
              <a:t>Questions?</a:t>
            </a:r>
            <a:endParaRPr lang="en-US" sz="6000" dirty="0"/>
          </a:p>
        </p:txBody>
      </p:sp>
      <p:sp>
        <p:nvSpPr>
          <p:cNvPr id="6" name="Footer Placeholder 5"/>
          <p:cNvSpPr>
            <a:spLocks noGrp="1"/>
          </p:cNvSpPr>
          <p:nvPr>
            <p:ph type="ftr" sz="quarter" idx="11"/>
          </p:nvPr>
        </p:nvSpPr>
        <p:spPr/>
        <p:txBody>
          <a:bodyPr/>
          <a:lstStyle/>
          <a:p>
            <a:pPr algn="r"/>
            <a:r>
              <a:rPr lang="en-US" smtClean="0"/>
              <a:t>7 August 2014</a:t>
            </a: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53</a:t>
            </a:fld>
            <a:endParaRPr lang="en-US"/>
          </a:p>
        </p:txBody>
      </p:sp>
    </p:spTree>
    <p:extLst>
      <p:ext uri="{BB962C8B-B14F-4D97-AF65-F5344CB8AC3E}">
        <p14:creationId xmlns:p14="http://schemas.microsoft.com/office/powerpoint/2010/main" val="1839803526"/>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and Methods</a:t>
            </a:r>
            <a:endParaRPr lang="en-US" dirty="0"/>
          </a:p>
        </p:txBody>
      </p:sp>
      <p:sp>
        <p:nvSpPr>
          <p:cNvPr id="3" name="Content Placeholder 2"/>
          <p:cNvSpPr>
            <a:spLocks noGrp="1"/>
          </p:cNvSpPr>
          <p:nvPr>
            <p:ph idx="1"/>
          </p:nvPr>
        </p:nvSpPr>
        <p:spPr/>
        <p:txBody>
          <a:bodyPr>
            <a:normAutofit/>
          </a:bodyPr>
          <a:lstStyle/>
          <a:p>
            <a:r>
              <a:rPr lang="en-US" sz="3200" dirty="0" smtClean="0"/>
              <a:t>Where do cells come from? What path do they take?</a:t>
            </a:r>
          </a:p>
          <a:p>
            <a:pPr lvl="1"/>
            <a:r>
              <a:rPr lang="en-US" sz="2800" dirty="0" smtClean="0"/>
              <a:t>Particle</a:t>
            </a:r>
            <a:r>
              <a:rPr lang="en-US" sz="2800" dirty="0" smtClean="0"/>
              <a:t> tracking methods to provide qualitative and quantitative information</a:t>
            </a:r>
            <a:endParaRPr lang="en-US" sz="3200" dirty="0" smtClean="0"/>
          </a:p>
        </p:txBody>
      </p:sp>
      <p:sp>
        <p:nvSpPr>
          <p:cNvPr id="6" name="TextBox 5"/>
          <p:cNvSpPr txBox="1"/>
          <p:nvPr/>
        </p:nvSpPr>
        <p:spPr>
          <a:xfrm>
            <a:off x="0" y="0"/>
            <a:ext cx="1467989" cy="369332"/>
          </a:xfrm>
          <a:prstGeom prst="rect">
            <a:avLst/>
          </a:prstGeom>
          <a:noFill/>
        </p:spPr>
        <p:txBody>
          <a:bodyPr wrap="square" rtlCol="0">
            <a:spAutoFit/>
          </a:bodyPr>
          <a:lstStyle/>
          <a:p>
            <a:r>
              <a:rPr lang="en-US" dirty="0" smtClean="0">
                <a:solidFill>
                  <a:schemeClr val="bg1"/>
                </a:solidFill>
                <a:latin typeface="+mj-lt"/>
              </a:rPr>
              <a:t>Introduction</a:t>
            </a:r>
            <a:endParaRPr lang="en-US" dirty="0">
              <a:solidFill>
                <a:schemeClr val="bg1"/>
              </a:solidFill>
              <a:latin typeface="+mj-lt"/>
            </a:endParaRPr>
          </a:p>
        </p:txBody>
      </p:sp>
      <p:sp>
        <p:nvSpPr>
          <p:cNvPr id="5" name="Footer Placeholder 4"/>
          <p:cNvSpPr>
            <a:spLocks noGrp="1"/>
          </p:cNvSpPr>
          <p:nvPr>
            <p:ph type="ftr" sz="quarter" idx="11"/>
          </p:nvPr>
        </p:nvSpPr>
        <p:spPr/>
        <p:txBody>
          <a:bodyPr/>
          <a:lstStyle/>
          <a:p>
            <a:pPr algn="r"/>
            <a:r>
              <a:rPr lang="en-US" smtClean="0"/>
              <a:t>7 August 2014</a:t>
            </a: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6</a:t>
            </a:fld>
            <a:endParaRPr lang="en-US"/>
          </a:p>
        </p:txBody>
      </p:sp>
    </p:spTree>
    <p:extLst>
      <p:ext uri="{BB962C8B-B14F-4D97-AF65-F5344CB8AC3E}">
        <p14:creationId xmlns:p14="http://schemas.microsoft.com/office/powerpoint/2010/main" val="100447785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and Methods</a:t>
            </a:r>
            <a:endParaRPr lang="en-US" dirty="0"/>
          </a:p>
        </p:txBody>
      </p:sp>
      <p:sp>
        <p:nvSpPr>
          <p:cNvPr id="3" name="Content Placeholder 2"/>
          <p:cNvSpPr>
            <a:spLocks noGrp="1"/>
          </p:cNvSpPr>
          <p:nvPr>
            <p:ph idx="1"/>
          </p:nvPr>
        </p:nvSpPr>
        <p:spPr/>
        <p:txBody>
          <a:bodyPr>
            <a:normAutofit/>
          </a:bodyPr>
          <a:lstStyle/>
          <a:p>
            <a:r>
              <a:rPr lang="en-US" sz="3200" dirty="0" smtClean="0"/>
              <a:t>Where do cells come from? What path do they take?</a:t>
            </a:r>
          </a:p>
          <a:p>
            <a:pPr lvl="1"/>
            <a:r>
              <a:rPr lang="en-US" sz="2800" dirty="0" smtClean="0"/>
              <a:t>Particle</a:t>
            </a:r>
            <a:r>
              <a:rPr lang="en-US" sz="2800" dirty="0" smtClean="0"/>
              <a:t> tracking methods to provide qualitative and quantitative information</a:t>
            </a:r>
            <a:endParaRPr lang="en-US" sz="3200" dirty="0" smtClean="0"/>
          </a:p>
          <a:p>
            <a:r>
              <a:rPr lang="en-US" sz="3200" dirty="0" smtClean="0"/>
              <a:t>What is the cellular context for migratory pathways? What might influence movement?</a:t>
            </a:r>
          </a:p>
        </p:txBody>
      </p:sp>
      <p:sp>
        <p:nvSpPr>
          <p:cNvPr id="6" name="TextBox 5"/>
          <p:cNvSpPr txBox="1"/>
          <p:nvPr/>
        </p:nvSpPr>
        <p:spPr>
          <a:xfrm>
            <a:off x="0" y="0"/>
            <a:ext cx="1467989" cy="369332"/>
          </a:xfrm>
          <a:prstGeom prst="rect">
            <a:avLst/>
          </a:prstGeom>
          <a:noFill/>
        </p:spPr>
        <p:txBody>
          <a:bodyPr wrap="square" rtlCol="0">
            <a:spAutoFit/>
          </a:bodyPr>
          <a:lstStyle/>
          <a:p>
            <a:r>
              <a:rPr lang="en-US" dirty="0" smtClean="0">
                <a:solidFill>
                  <a:schemeClr val="bg1"/>
                </a:solidFill>
                <a:latin typeface="+mj-lt"/>
              </a:rPr>
              <a:t>Introduction</a:t>
            </a:r>
            <a:endParaRPr lang="en-US" dirty="0">
              <a:solidFill>
                <a:schemeClr val="bg1"/>
              </a:solidFill>
              <a:latin typeface="+mj-lt"/>
            </a:endParaRPr>
          </a:p>
        </p:txBody>
      </p:sp>
      <p:sp>
        <p:nvSpPr>
          <p:cNvPr id="5" name="Footer Placeholder 4"/>
          <p:cNvSpPr>
            <a:spLocks noGrp="1"/>
          </p:cNvSpPr>
          <p:nvPr>
            <p:ph type="ftr" sz="quarter" idx="11"/>
          </p:nvPr>
        </p:nvSpPr>
        <p:spPr/>
        <p:txBody>
          <a:bodyPr/>
          <a:lstStyle/>
          <a:p>
            <a:pPr algn="r"/>
            <a:r>
              <a:rPr lang="en-US" smtClean="0"/>
              <a:t>7 August 2014</a:t>
            </a: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7</a:t>
            </a:fld>
            <a:endParaRPr lang="en-US"/>
          </a:p>
        </p:txBody>
      </p:sp>
    </p:spTree>
    <p:extLst>
      <p:ext uri="{BB962C8B-B14F-4D97-AF65-F5344CB8AC3E}">
        <p14:creationId xmlns:p14="http://schemas.microsoft.com/office/powerpoint/2010/main" val="100447785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and Methods</a:t>
            </a:r>
            <a:endParaRPr lang="en-US" dirty="0"/>
          </a:p>
        </p:txBody>
      </p:sp>
      <p:sp>
        <p:nvSpPr>
          <p:cNvPr id="3" name="Content Placeholder 2"/>
          <p:cNvSpPr>
            <a:spLocks noGrp="1"/>
          </p:cNvSpPr>
          <p:nvPr>
            <p:ph idx="1"/>
          </p:nvPr>
        </p:nvSpPr>
        <p:spPr>
          <a:xfrm>
            <a:off x="457200" y="1600199"/>
            <a:ext cx="8229600" cy="5032875"/>
          </a:xfrm>
        </p:spPr>
        <p:txBody>
          <a:bodyPr>
            <a:normAutofit/>
          </a:bodyPr>
          <a:lstStyle/>
          <a:p>
            <a:r>
              <a:rPr lang="en-US" sz="3200" dirty="0" smtClean="0"/>
              <a:t>Where do cells come from? What path do they take?</a:t>
            </a:r>
          </a:p>
          <a:p>
            <a:pPr lvl="1"/>
            <a:r>
              <a:rPr lang="en-US" sz="2800" dirty="0" smtClean="0"/>
              <a:t>Particle</a:t>
            </a:r>
            <a:r>
              <a:rPr lang="en-US" sz="2800" dirty="0" smtClean="0"/>
              <a:t> tracking methods to provide qualitative and quantitative information</a:t>
            </a:r>
            <a:endParaRPr lang="en-US" sz="3200" dirty="0" smtClean="0"/>
          </a:p>
          <a:p>
            <a:r>
              <a:rPr lang="en-US" sz="3200" dirty="0" smtClean="0"/>
              <a:t>What is the cellular context for migratory pathways? What might influence movement?</a:t>
            </a:r>
          </a:p>
          <a:p>
            <a:pPr lvl="1"/>
            <a:r>
              <a:rPr lang="en-US" sz="2800" dirty="0"/>
              <a:t>3D volume rendering techniques to give qualitative perspective within context of overall organismal development</a:t>
            </a:r>
          </a:p>
          <a:p>
            <a:pPr lvl="1"/>
            <a:endParaRPr lang="en-US" sz="2800" dirty="0" smtClean="0"/>
          </a:p>
        </p:txBody>
      </p:sp>
      <p:sp>
        <p:nvSpPr>
          <p:cNvPr id="6" name="TextBox 5"/>
          <p:cNvSpPr txBox="1"/>
          <p:nvPr/>
        </p:nvSpPr>
        <p:spPr>
          <a:xfrm>
            <a:off x="0" y="0"/>
            <a:ext cx="1467989" cy="369332"/>
          </a:xfrm>
          <a:prstGeom prst="rect">
            <a:avLst/>
          </a:prstGeom>
          <a:noFill/>
        </p:spPr>
        <p:txBody>
          <a:bodyPr wrap="square" rtlCol="0">
            <a:spAutoFit/>
          </a:bodyPr>
          <a:lstStyle/>
          <a:p>
            <a:r>
              <a:rPr lang="en-US" dirty="0" smtClean="0">
                <a:solidFill>
                  <a:schemeClr val="bg1"/>
                </a:solidFill>
                <a:latin typeface="+mj-lt"/>
              </a:rPr>
              <a:t>Introduction</a:t>
            </a:r>
            <a:endParaRPr lang="en-US" dirty="0">
              <a:solidFill>
                <a:schemeClr val="bg1"/>
              </a:solidFill>
              <a:latin typeface="+mj-lt"/>
            </a:endParaRPr>
          </a:p>
        </p:txBody>
      </p:sp>
      <p:sp>
        <p:nvSpPr>
          <p:cNvPr id="5" name="Footer Placeholder 4"/>
          <p:cNvSpPr>
            <a:spLocks noGrp="1"/>
          </p:cNvSpPr>
          <p:nvPr>
            <p:ph type="ftr" sz="quarter" idx="11"/>
          </p:nvPr>
        </p:nvSpPr>
        <p:spPr/>
        <p:txBody>
          <a:bodyPr/>
          <a:lstStyle/>
          <a:p>
            <a:pPr algn="r"/>
            <a:r>
              <a:rPr lang="en-US" smtClean="0"/>
              <a:t>7 August 2014</a:t>
            </a: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8</a:t>
            </a:fld>
            <a:endParaRPr lang="en-US"/>
          </a:p>
        </p:txBody>
      </p:sp>
    </p:spTree>
    <p:extLst>
      <p:ext uri="{BB962C8B-B14F-4D97-AF65-F5344CB8AC3E}">
        <p14:creationId xmlns:p14="http://schemas.microsoft.com/office/powerpoint/2010/main" val="100447785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Roadmap</a:t>
            </a:r>
            <a:endParaRPr lang="en-US" dirty="0"/>
          </a:p>
        </p:txBody>
      </p:sp>
      <p:sp>
        <p:nvSpPr>
          <p:cNvPr id="3" name="Content Placeholder 2"/>
          <p:cNvSpPr>
            <a:spLocks noGrp="1"/>
          </p:cNvSpPr>
          <p:nvPr>
            <p:ph idx="1"/>
          </p:nvPr>
        </p:nvSpPr>
        <p:spPr/>
        <p:txBody>
          <a:bodyPr>
            <a:normAutofit/>
          </a:bodyPr>
          <a:lstStyle/>
          <a:p>
            <a:r>
              <a:rPr lang="en-US" sz="3200" dirty="0" smtClean="0">
                <a:solidFill>
                  <a:schemeClr val="tx1">
                    <a:lumMod val="50000"/>
                    <a:lumOff val="50000"/>
                  </a:schemeClr>
                </a:solidFill>
              </a:rPr>
              <a:t>Introduction</a:t>
            </a:r>
          </a:p>
          <a:p>
            <a:r>
              <a:rPr lang="en-US" sz="3200" b="1" dirty="0" smtClean="0"/>
              <a:t>Motivation</a:t>
            </a:r>
          </a:p>
          <a:p>
            <a:r>
              <a:rPr lang="en-US" sz="3200" dirty="0" smtClean="0">
                <a:solidFill>
                  <a:schemeClr val="tx1">
                    <a:lumMod val="50000"/>
                    <a:lumOff val="50000"/>
                  </a:schemeClr>
                </a:solidFill>
              </a:rPr>
              <a:t>Methods</a:t>
            </a:r>
          </a:p>
          <a:p>
            <a:r>
              <a:rPr lang="en-US" sz="3200" dirty="0" smtClean="0">
                <a:solidFill>
                  <a:schemeClr val="tx1">
                    <a:lumMod val="50000"/>
                    <a:lumOff val="50000"/>
                  </a:schemeClr>
                </a:solidFill>
              </a:rPr>
              <a:t>Results</a:t>
            </a:r>
          </a:p>
          <a:p>
            <a:r>
              <a:rPr lang="en-US" sz="3200" dirty="0" smtClean="0">
                <a:solidFill>
                  <a:schemeClr val="tx1">
                    <a:lumMod val="50000"/>
                    <a:lumOff val="50000"/>
                  </a:schemeClr>
                </a:solidFill>
              </a:rPr>
              <a:t>Future Work</a:t>
            </a:r>
            <a:endParaRPr lang="en-US" sz="3200" dirty="0">
              <a:solidFill>
                <a:schemeClr val="tx1">
                  <a:lumMod val="50000"/>
                  <a:lumOff val="50000"/>
                </a:schemeClr>
              </a:solidFill>
            </a:endParaRPr>
          </a:p>
        </p:txBody>
      </p:sp>
      <p:sp>
        <p:nvSpPr>
          <p:cNvPr id="5" name="Footer Placeholder 4"/>
          <p:cNvSpPr>
            <a:spLocks noGrp="1"/>
          </p:cNvSpPr>
          <p:nvPr>
            <p:ph type="ftr" sz="quarter" idx="11"/>
          </p:nvPr>
        </p:nvSpPr>
        <p:spPr/>
        <p:txBody>
          <a:bodyPr/>
          <a:lstStyle/>
          <a:p>
            <a:pPr algn="r"/>
            <a:r>
              <a:rPr lang="en-US" smtClean="0"/>
              <a:t>7 August 2014</a:t>
            </a: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9</a:t>
            </a:fld>
            <a:endParaRPr lang="en-US"/>
          </a:p>
        </p:txBody>
      </p:sp>
    </p:spTree>
    <p:extLst>
      <p:ext uri="{BB962C8B-B14F-4D97-AF65-F5344CB8AC3E}">
        <p14:creationId xmlns:p14="http://schemas.microsoft.com/office/powerpoint/2010/main" val="826216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Clarity">
      <a:dk1>
        <a:srgbClr val="292934"/>
      </a:dk1>
      <a:lt1>
        <a:srgbClr val="FFFFFF"/>
      </a:lt1>
      <a:dk2>
        <a:srgbClr val="D2533C"/>
      </a:dk2>
      <a:lt2>
        <a:srgbClr val="F3F2DC"/>
      </a:lt2>
      <a:accent1>
        <a:srgbClr val="93A299"/>
      </a:accent1>
      <a:accent2>
        <a:srgbClr val="AD8F67"/>
      </a:accent2>
      <a:accent3>
        <a:srgbClr val="726056"/>
      </a:accent3>
      <a:accent4>
        <a:srgbClr val="4C5A6A"/>
      </a:accent4>
      <a:accent5>
        <a:srgbClr val="808DA0"/>
      </a:accent5>
      <a:accent6>
        <a:srgbClr val="79463D"/>
      </a:accent6>
      <a:hlink>
        <a:srgbClr val="0000FF"/>
      </a:hlink>
      <a:folHlink>
        <a:srgbClr val="80008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5836</TotalTime>
  <Words>4282</Words>
  <Application>Microsoft Macintosh PowerPoint</Application>
  <PresentationFormat>On-screen Show (4:3)</PresentationFormat>
  <Paragraphs>621</Paragraphs>
  <Slides>53</Slides>
  <Notes>48</Notes>
  <HiddenSlides>0</HiddenSlides>
  <MMClips>11</MMClips>
  <ScaleCrop>false</ScaleCrop>
  <HeadingPairs>
    <vt:vector size="4" baseType="variant">
      <vt:variant>
        <vt:lpstr>Theme</vt:lpstr>
      </vt:variant>
      <vt:variant>
        <vt:i4>1</vt:i4>
      </vt:variant>
      <vt:variant>
        <vt:lpstr>Slide Titles</vt:lpstr>
      </vt:variant>
      <vt:variant>
        <vt:i4>53</vt:i4>
      </vt:variant>
    </vt:vector>
  </HeadingPairs>
  <TitlesOfParts>
    <vt:vector size="54" baseType="lpstr">
      <vt:lpstr>Clarity</vt:lpstr>
      <vt:lpstr>Visualization and analysis of Digital Light-sheet microscopy</vt:lpstr>
      <vt:lpstr>Roadmap</vt:lpstr>
      <vt:lpstr>Background</vt:lpstr>
      <vt:lpstr>Background</vt:lpstr>
      <vt:lpstr>Questions and Methods</vt:lpstr>
      <vt:lpstr>Questions and Methods</vt:lpstr>
      <vt:lpstr>Questions and Methods</vt:lpstr>
      <vt:lpstr>Questions and Methods</vt:lpstr>
      <vt:lpstr>Roadmap</vt:lpstr>
      <vt:lpstr>Digital light-sheet microscopy</vt:lpstr>
      <vt:lpstr>Software for researchers</vt:lpstr>
      <vt:lpstr>Analysis of embryonic development</vt:lpstr>
      <vt:lpstr>Roadmap</vt:lpstr>
      <vt:lpstr>Particle tracking</vt:lpstr>
      <vt:lpstr>Cross-Correlation method</vt:lpstr>
      <vt:lpstr>Theoretical basis</vt:lpstr>
      <vt:lpstr>Theoretical basis</vt:lpstr>
      <vt:lpstr>Discrete computation of </vt:lpstr>
      <vt:lpstr>Practical adjustments</vt:lpstr>
      <vt:lpstr>PowerPoint Presentation</vt:lpstr>
      <vt:lpstr>PowerPoint Presentation</vt:lpstr>
      <vt:lpstr>Volume rendering methods</vt:lpstr>
      <vt:lpstr>Maximum-intensity projections</vt:lpstr>
      <vt:lpstr>PowerPoint Presentation</vt:lpstr>
      <vt:lpstr>Volume rendering with shading, opacity, compositing, and color maps</vt:lpstr>
      <vt:lpstr>Opacity, shading, and compositing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Distance-encoded rendering</vt:lpstr>
      <vt:lpstr>Distance transform and color mapping</vt:lpstr>
      <vt:lpstr>Roadmap</vt:lpstr>
      <vt:lpstr>MIP rendering results</vt:lpstr>
      <vt:lpstr>Cross-correlation results</vt:lpstr>
      <vt:lpstr>Cross-correlation results</vt:lpstr>
      <vt:lpstr>Cross-correlation results</vt:lpstr>
      <vt:lpstr>Ray casting rendering results</vt:lpstr>
      <vt:lpstr>Ray casting rendering results</vt:lpstr>
      <vt:lpstr>Ray casting rendering results</vt:lpstr>
      <vt:lpstr>Ray casting rendering results</vt:lpstr>
      <vt:lpstr>Ray casting rendering results</vt:lpstr>
      <vt:lpstr>Ray casting rendering results</vt:lpstr>
      <vt:lpstr>Distance-encoded rendering results</vt:lpstr>
      <vt:lpstr>Roadmap</vt:lpstr>
      <vt:lpstr>Future Work</vt:lpstr>
      <vt:lpstr>Acknowledgments</vt:lpstr>
      <vt:lpstr>Questions?</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Visualization and analysis of Digital </dc:title>
  <dc:creator>Luke Peeler</dc:creator>
  <cp:lastModifiedBy>Luke Peeler</cp:lastModifiedBy>
  <cp:revision>353</cp:revision>
  <dcterms:created xsi:type="dcterms:W3CDTF">2014-08-03T23:13:40Z</dcterms:created>
  <dcterms:modified xsi:type="dcterms:W3CDTF">2014-08-08T00:31:38Z</dcterms:modified>
</cp:coreProperties>
</file>